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98" r:id="rId2"/>
  </p:sldMasterIdLst>
  <p:notesMasterIdLst>
    <p:notesMasterId r:id="rId25"/>
  </p:notesMasterIdLst>
  <p:sldIdLst>
    <p:sldId id="256" r:id="rId3"/>
    <p:sldId id="292" r:id="rId4"/>
    <p:sldId id="293" r:id="rId5"/>
    <p:sldId id="299" r:id="rId6"/>
    <p:sldId id="296" r:id="rId7"/>
    <p:sldId id="300" r:id="rId8"/>
    <p:sldId id="294" r:id="rId9"/>
    <p:sldId id="305" r:id="rId10"/>
    <p:sldId id="295" r:id="rId11"/>
    <p:sldId id="258" r:id="rId12"/>
    <p:sldId id="302" r:id="rId13"/>
    <p:sldId id="306" r:id="rId14"/>
    <p:sldId id="297" r:id="rId15"/>
    <p:sldId id="307" r:id="rId16"/>
    <p:sldId id="308" r:id="rId17"/>
    <p:sldId id="310" r:id="rId18"/>
    <p:sldId id="312" r:id="rId19"/>
    <p:sldId id="313" r:id="rId20"/>
    <p:sldId id="315" r:id="rId21"/>
    <p:sldId id="311" r:id="rId22"/>
    <p:sldId id="303" r:id="rId23"/>
    <p:sldId id="304"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a111a87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a111a87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22E6-12C1-4360-8B49-29B21721D24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F756A3BD-260B-4657-9091-C972F8DDBFA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2688A8E-7950-4AC6-B45E-CA0B211D1558}"/>
              </a:ext>
            </a:extLst>
          </p:cNvPr>
          <p:cNvSpPr>
            <a:spLocks noGrp="1"/>
          </p:cNvSpPr>
          <p:nvPr>
            <p:ph type="dt" sz="half" idx="10"/>
          </p:nvPr>
        </p:nvSpPr>
        <p:spPr/>
        <p:txBody>
          <a:bodyPr/>
          <a:lstStyle/>
          <a:p>
            <a:fld id="{2BC334FA-BF2D-4BBA-B527-EDF1121B3AF5}" type="datetime1">
              <a:rPr lang="en-IN" smtClean="0"/>
              <a:t>15-12-2022</a:t>
            </a:fld>
            <a:endParaRPr lang="en-IN"/>
          </a:p>
        </p:txBody>
      </p:sp>
      <p:sp>
        <p:nvSpPr>
          <p:cNvPr id="5" name="Footer Placeholder 4">
            <a:extLst>
              <a:ext uri="{FF2B5EF4-FFF2-40B4-BE49-F238E27FC236}">
                <a16:creationId xmlns:a16="http://schemas.microsoft.com/office/drawing/2014/main" id="{FE656005-BC39-4F0C-985B-CC7BBEE07F03}"/>
              </a:ext>
            </a:extLst>
          </p:cNvPr>
          <p:cNvSpPr>
            <a:spLocks noGrp="1"/>
          </p:cNvSpPr>
          <p:nvPr>
            <p:ph type="ftr" sz="quarter" idx="11"/>
          </p:nvPr>
        </p:nvSpPr>
        <p:spPr/>
        <p:txBody>
          <a:bodyPr/>
          <a:lstStyle/>
          <a:p>
            <a:r>
              <a:rPr lang="en-US" dirty="0"/>
              <a:t>LAKE 2022: Conservation of wetlands: ecosystem-based adaptation of climate change, December 28-30, 2022</a:t>
            </a:r>
            <a:endParaRPr lang="en-IN" dirty="0"/>
          </a:p>
        </p:txBody>
      </p:sp>
      <p:sp>
        <p:nvSpPr>
          <p:cNvPr id="6" name="Slide Number Placeholder 5">
            <a:extLst>
              <a:ext uri="{FF2B5EF4-FFF2-40B4-BE49-F238E27FC236}">
                <a16:creationId xmlns:a16="http://schemas.microsoft.com/office/drawing/2014/main" id="{65FC1017-D012-48DA-9FD4-38BF0A488451}"/>
              </a:ext>
            </a:extLst>
          </p:cNvPr>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222346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D5B8-8EA6-421C-9A02-D5A12B9E3A0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26DC92-3770-44B2-9435-1DC00AC7FC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CDC827-444A-45DB-B309-5A9560586901}"/>
              </a:ext>
            </a:extLst>
          </p:cNvPr>
          <p:cNvSpPr>
            <a:spLocks noGrp="1"/>
          </p:cNvSpPr>
          <p:nvPr>
            <p:ph type="dt" sz="half" idx="10"/>
          </p:nvPr>
        </p:nvSpPr>
        <p:spPr/>
        <p:txBody>
          <a:bodyPr/>
          <a:lstStyle/>
          <a:p>
            <a:fld id="{86E4C09C-094A-4F15-8EE6-08A996CEDE55}" type="datetime1">
              <a:rPr lang="en-IN" smtClean="0"/>
              <a:t>15-12-2022</a:t>
            </a:fld>
            <a:endParaRPr lang="en-IN"/>
          </a:p>
        </p:txBody>
      </p:sp>
      <p:sp>
        <p:nvSpPr>
          <p:cNvPr id="5" name="Footer Placeholder 4">
            <a:extLst>
              <a:ext uri="{FF2B5EF4-FFF2-40B4-BE49-F238E27FC236}">
                <a16:creationId xmlns:a16="http://schemas.microsoft.com/office/drawing/2014/main" id="{45B287F3-AED4-43D5-998B-1419F52B58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0E43A95-805F-4629-97BA-B0FFBA1770E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6898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4931FD-D275-41BB-82A4-CD551CBC174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CA2D6C2-FA9D-4ECE-B1AC-01698C22FBD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7DAB9C-B9D7-40DE-A80D-73C9DF18AE2F}"/>
              </a:ext>
            </a:extLst>
          </p:cNvPr>
          <p:cNvSpPr>
            <a:spLocks noGrp="1"/>
          </p:cNvSpPr>
          <p:nvPr>
            <p:ph type="dt" sz="half" idx="10"/>
          </p:nvPr>
        </p:nvSpPr>
        <p:spPr/>
        <p:txBody>
          <a:bodyPr/>
          <a:lstStyle/>
          <a:p>
            <a:fld id="{B36D4FF0-56E6-493B-82F6-876BCDF7BE2E}" type="datetime1">
              <a:rPr lang="en-IN" smtClean="0"/>
              <a:t>15-12-2022</a:t>
            </a:fld>
            <a:endParaRPr lang="en-IN"/>
          </a:p>
        </p:txBody>
      </p:sp>
      <p:sp>
        <p:nvSpPr>
          <p:cNvPr id="5" name="Footer Placeholder 4">
            <a:extLst>
              <a:ext uri="{FF2B5EF4-FFF2-40B4-BE49-F238E27FC236}">
                <a16:creationId xmlns:a16="http://schemas.microsoft.com/office/drawing/2014/main" id="{4C401099-D4D1-4AC2-AC52-75571CA74A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A73E1E-5537-4930-929F-830FEC6EE6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2100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166D-0857-1121-97E1-9FEFDDBA8A64}"/>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1F37861-AA77-A846-93CE-29836CEC3E2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513C384-D3A8-00FC-F247-5E86BFCF418D}"/>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5" name="Footer Placeholder 4">
            <a:extLst>
              <a:ext uri="{FF2B5EF4-FFF2-40B4-BE49-F238E27FC236}">
                <a16:creationId xmlns:a16="http://schemas.microsoft.com/office/drawing/2014/main" id="{237014F0-BBC3-D31F-06D1-2F4BCADBC3A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EB2F0E-FF34-F656-2248-C6E679DE5D68}"/>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107032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1599-DBF6-CC5A-D28B-19473051FEA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8B05EC7-0C0D-66CA-5218-121F55FB54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F1DB16E-3DA9-DAA1-F4A4-EB3CCD68321C}"/>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5" name="Footer Placeholder 4">
            <a:extLst>
              <a:ext uri="{FF2B5EF4-FFF2-40B4-BE49-F238E27FC236}">
                <a16:creationId xmlns:a16="http://schemas.microsoft.com/office/drawing/2014/main" id="{1B30708B-4C96-8ED6-A1CE-60E5023457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0D5841-D256-C931-D6AB-7A54C0F1CB69}"/>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341711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B404-B521-7EA2-85A6-D2CA111883EE}"/>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BA86748-4293-4170-4C84-32763E2DE51D}"/>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0E32BA-68F2-1027-3E1D-27F9815E626E}"/>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5" name="Footer Placeholder 4">
            <a:extLst>
              <a:ext uri="{FF2B5EF4-FFF2-40B4-BE49-F238E27FC236}">
                <a16:creationId xmlns:a16="http://schemas.microsoft.com/office/drawing/2014/main" id="{8F7C74CA-7456-723B-2694-C035CBBB73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8E46AE-14F3-D199-88EC-8E2901ACABA6}"/>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284156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A06-FEEC-A030-302F-652303B9E0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1B11A39-17F3-D5F6-CEFB-1A70C219C56C}"/>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3705885-6617-18AE-190F-81AFA4C80D44}"/>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4E56E90-1D3C-AC11-6CC5-EC94E5433EC8}"/>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6" name="Footer Placeholder 5">
            <a:extLst>
              <a:ext uri="{FF2B5EF4-FFF2-40B4-BE49-F238E27FC236}">
                <a16:creationId xmlns:a16="http://schemas.microsoft.com/office/drawing/2014/main" id="{6A60F1E4-F2E6-F959-4034-18E84DE59C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18D382F-53D8-8075-CBDC-CE494494B07F}"/>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50646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61DF-EA97-1655-AD33-C5020FBCB5BE}"/>
              </a:ext>
            </a:extLst>
          </p:cNvPr>
          <p:cNvSpPr>
            <a:spLocks noGrp="1"/>
          </p:cNvSpPr>
          <p:nvPr>
            <p:ph type="title"/>
          </p:nvPr>
        </p:nvSpPr>
        <p:spPr>
          <a:xfrm>
            <a:off x="630238" y="274638"/>
            <a:ext cx="7886700" cy="993775"/>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4076B4A-F4AB-4185-3F41-828EC76E482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4B14D-1EE6-7D16-EE84-7D93FA6AEFDE}"/>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127A5F9-0142-34D0-88ED-4ED927B13EE4}"/>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12C05-19DF-5969-9F0D-710D42536ED2}"/>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454B8F1-6D44-B19A-507C-ECF5CC3764AF}"/>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8" name="Footer Placeholder 7">
            <a:extLst>
              <a:ext uri="{FF2B5EF4-FFF2-40B4-BE49-F238E27FC236}">
                <a16:creationId xmlns:a16="http://schemas.microsoft.com/office/drawing/2014/main" id="{EA89A545-24C4-08FE-1FC3-2ED207BCF56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FB3A87B-69F4-CEF2-0E1E-9F4EC15D25C8}"/>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1543785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4896-5A49-2746-BA7C-2C34E1FEE87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5F28D51-4CBD-5336-7234-6F3B35DA62FF}"/>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4" name="Footer Placeholder 3">
            <a:extLst>
              <a:ext uri="{FF2B5EF4-FFF2-40B4-BE49-F238E27FC236}">
                <a16:creationId xmlns:a16="http://schemas.microsoft.com/office/drawing/2014/main" id="{72C0ACED-FEC9-06DB-7831-8709EFFE780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058D53B-4DFE-12CC-411A-CF2005655018}"/>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3582496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C96DAE-8248-E6B3-0142-275B573ED7A1}"/>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3" name="Footer Placeholder 2">
            <a:extLst>
              <a:ext uri="{FF2B5EF4-FFF2-40B4-BE49-F238E27FC236}">
                <a16:creationId xmlns:a16="http://schemas.microsoft.com/office/drawing/2014/main" id="{7B00611E-3CEB-0F16-2C3C-6D0FF59EBAA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3D7BF32-FD86-0780-B09A-A90388A44E84}"/>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2017299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5390-1DEF-0EA9-1E72-0DE55C2834C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7C7B5F9-1250-F06F-905B-78C78A9004C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FC1B3C6-519F-2C5E-3FDE-B90B57EE867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68960-2525-455E-CE37-C6686F4FB26B}"/>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6" name="Footer Placeholder 5">
            <a:extLst>
              <a:ext uri="{FF2B5EF4-FFF2-40B4-BE49-F238E27FC236}">
                <a16:creationId xmlns:a16="http://schemas.microsoft.com/office/drawing/2014/main" id="{10638B8D-12AE-A23F-5A5A-54DDC72887A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1FB1F68-D38C-4ADC-5B27-57B1249E0189}"/>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388150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BF92-810A-4B58-9AD3-186B4152353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83E35F-8501-4DE3-B19A-D01FA90B32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704878-4884-4C07-979B-50AC01DAC4FB}"/>
              </a:ext>
            </a:extLst>
          </p:cNvPr>
          <p:cNvSpPr>
            <a:spLocks noGrp="1"/>
          </p:cNvSpPr>
          <p:nvPr>
            <p:ph type="dt" sz="half" idx="10"/>
          </p:nvPr>
        </p:nvSpPr>
        <p:spPr/>
        <p:txBody>
          <a:bodyPr/>
          <a:lstStyle/>
          <a:p>
            <a:fld id="{66B81596-A515-4FC1-9BD9-6CEF9B2A1FC4}" type="datetime1">
              <a:rPr lang="en-IN" smtClean="0"/>
              <a:t>15-12-2022</a:t>
            </a:fld>
            <a:endParaRPr lang="en-IN"/>
          </a:p>
        </p:txBody>
      </p:sp>
      <p:sp>
        <p:nvSpPr>
          <p:cNvPr id="5" name="Footer Placeholder 4">
            <a:extLst>
              <a:ext uri="{FF2B5EF4-FFF2-40B4-BE49-F238E27FC236}">
                <a16:creationId xmlns:a16="http://schemas.microsoft.com/office/drawing/2014/main" id="{01E17EFB-0C92-4593-A57B-93DD765977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FF6381-BF87-49B1-A0AA-96D3529875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725283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D703-45FA-22D1-18EB-4D42221DEC7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FA07AB6-6373-772B-4662-9299F042B50A}"/>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616147C-67E6-EF05-3BD6-3EB5BBAB64A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AADC1-5117-FEC5-8A11-BA49365925C5}"/>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6" name="Footer Placeholder 5">
            <a:extLst>
              <a:ext uri="{FF2B5EF4-FFF2-40B4-BE49-F238E27FC236}">
                <a16:creationId xmlns:a16="http://schemas.microsoft.com/office/drawing/2014/main" id="{5785B2D2-4D90-C105-6B1B-80992B39756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D603B9B-813E-548A-2445-D48F8F5DFDE6}"/>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1407117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0B4B-4261-2A63-9EE6-AE6AE54F9CD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838F800-0FA5-83CA-E931-5A241018D8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E08899F-C11A-E9A4-74FA-EB8CADCC6CE7}"/>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5" name="Footer Placeholder 4">
            <a:extLst>
              <a:ext uri="{FF2B5EF4-FFF2-40B4-BE49-F238E27FC236}">
                <a16:creationId xmlns:a16="http://schemas.microsoft.com/office/drawing/2014/main" id="{CCB1217C-0FE2-D63E-56B8-E282DC2CC6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5AA782-FB10-164D-F077-F1E87B1B07E5}"/>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3740533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82CC4-8F2B-1D72-A395-1DB867BA02DE}"/>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DF375F9-B86F-10E6-E4A2-CC2CCA88CC6E}"/>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530398-AAD5-08FC-27AC-0D4D0CF060CD}"/>
              </a:ext>
            </a:extLst>
          </p:cNvPr>
          <p:cNvSpPr>
            <a:spLocks noGrp="1"/>
          </p:cNvSpPr>
          <p:nvPr>
            <p:ph type="dt" sz="half" idx="10"/>
          </p:nvPr>
        </p:nvSpPr>
        <p:spPr/>
        <p:txBody>
          <a:bodyPr/>
          <a:lstStyle/>
          <a:p>
            <a:fld id="{B513E511-7C7E-4207-9AB2-7848B5FF5D25}" type="datetimeFigureOut">
              <a:rPr lang="en-IN" smtClean="0"/>
              <a:t>15-12-2022</a:t>
            </a:fld>
            <a:endParaRPr lang="en-IN"/>
          </a:p>
        </p:txBody>
      </p:sp>
      <p:sp>
        <p:nvSpPr>
          <p:cNvPr id="5" name="Footer Placeholder 4">
            <a:extLst>
              <a:ext uri="{FF2B5EF4-FFF2-40B4-BE49-F238E27FC236}">
                <a16:creationId xmlns:a16="http://schemas.microsoft.com/office/drawing/2014/main" id="{E207A64B-FDDF-3BAA-DD48-D8496519B20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4AF14B-50DA-75B8-4A19-5389878BBC35}"/>
              </a:ext>
            </a:extLst>
          </p:cNvPr>
          <p:cNvSpPr>
            <a:spLocks noGrp="1"/>
          </p:cNvSpPr>
          <p:nvPr>
            <p:ph type="sldNum" sz="quarter" idx="12"/>
          </p:nvPr>
        </p:nvSpPr>
        <p:spPr/>
        <p:txBody>
          <a:bodyPr/>
          <a:lstStyle/>
          <a:p>
            <a:fld id="{5DABCC9F-2F80-4576-92CA-B14BF31419B8}" type="slidenum">
              <a:rPr lang="en-IN" smtClean="0"/>
              <a:t>‹#›</a:t>
            </a:fld>
            <a:endParaRPr lang="en-IN"/>
          </a:p>
        </p:txBody>
      </p:sp>
    </p:spTree>
    <p:extLst>
      <p:ext uri="{BB962C8B-B14F-4D97-AF65-F5344CB8AC3E}">
        <p14:creationId xmlns:p14="http://schemas.microsoft.com/office/powerpoint/2010/main" val="59822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5800-4CBE-404F-962F-64C4D2E79D6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8B75EA1-FB40-4D24-A621-996E9AEF834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335565-DBDB-443A-B2C8-138E8D05455A}"/>
              </a:ext>
            </a:extLst>
          </p:cNvPr>
          <p:cNvSpPr>
            <a:spLocks noGrp="1"/>
          </p:cNvSpPr>
          <p:nvPr>
            <p:ph type="dt" sz="half" idx="10"/>
          </p:nvPr>
        </p:nvSpPr>
        <p:spPr/>
        <p:txBody>
          <a:bodyPr/>
          <a:lstStyle/>
          <a:p>
            <a:fld id="{78ABF498-290A-4B8E-B2B3-1606FC4179A1}" type="datetime1">
              <a:rPr lang="en-IN" smtClean="0"/>
              <a:t>15-12-2022</a:t>
            </a:fld>
            <a:endParaRPr lang="en-IN"/>
          </a:p>
        </p:txBody>
      </p:sp>
      <p:sp>
        <p:nvSpPr>
          <p:cNvPr id="5" name="Footer Placeholder 4">
            <a:extLst>
              <a:ext uri="{FF2B5EF4-FFF2-40B4-BE49-F238E27FC236}">
                <a16:creationId xmlns:a16="http://schemas.microsoft.com/office/drawing/2014/main" id="{9452EDBC-A6F0-4352-9AF0-349142D4367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81FCEF9-8B42-4A7C-9A87-CDB43A415C5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04626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36EB-7B33-4D74-AB9B-8B3B5EDB8B3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A4BB7E-4BD9-464F-AC25-A53F48452E1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6FEC558-E097-49B8-ADA2-1792918F123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D5E785B-6777-4399-B3F4-D3591634CD55}"/>
              </a:ext>
            </a:extLst>
          </p:cNvPr>
          <p:cNvSpPr>
            <a:spLocks noGrp="1"/>
          </p:cNvSpPr>
          <p:nvPr>
            <p:ph type="dt" sz="half" idx="10"/>
          </p:nvPr>
        </p:nvSpPr>
        <p:spPr/>
        <p:txBody>
          <a:bodyPr/>
          <a:lstStyle/>
          <a:p>
            <a:fld id="{E458FBCC-CFEB-406D-9998-048AFADDB3A1}" type="datetime1">
              <a:rPr lang="en-IN" smtClean="0"/>
              <a:t>15-12-2022</a:t>
            </a:fld>
            <a:endParaRPr lang="en-IN"/>
          </a:p>
        </p:txBody>
      </p:sp>
      <p:sp>
        <p:nvSpPr>
          <p:cNvPr id="6" name="Footer Placeholder 5">
            <a:extLst>
              <a:ext uri="{FF2B5EF4-FFF2-40B4-BE49-F238E27FC236}">
                <a16:creationId xmlns:a16="http://schemas.microsoft.com/office/drawing/2014/main" id="{1C2B93DC-1B46-4C50-A8A7-B3E8EC19F19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45D13E2-CA92-4B2A-B340-E0A9224001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1232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E858-21C3-4038-B36A-C4F2E5B5E81D}"/>
              </a:ext>
            </a:extLst>
          </p:cNvPr>
          <p:cNvSpPr>
            <a:spLocks noGrp="1"/>
          </p:cNvSpPr>
          <p:nvPr>
            <p:ph type="title"/>
          </p:nvPr>
        </p:nvSpPr>
        <p:spPr>
          <a:xfrm>
            <a:off x="629841" y="273844"/>
            <a:ext cx="7886700" cy="99417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8CB27F1-7B8E-4951-BDFA-1A2D7C1D599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EC407-D3D6-4128-A70F-EBC933E7DDB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44557BB-3E6F-4457-A7A3-0097D4A4C95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09D01-5840-4A65-892E-6919CA94B21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80D03F7-F9D3-4A9F-B96C-62DB825D063E}"/>
              </a:ext>
            </a:extLst>
          </p:cNvPr>
          <p:cNvSpPr>
            <a:spLocks noGrp="1"/>
          </p:cNvSpPr>
          <p:nvPr>
            <p:ph type="dt" sz="half" idx="10"/>
          </p:nvPr>
        </p:nvSpPr>
        <p:spPr/>
        <p:txBody>
          <a:bodyPr/>
          <a:lstStyle/>
          <a:p>
            <a:fld id="{192265DC-314A-4E41-AE11-8FC49F10280F}" type="datetime1">
              <a:rPr lang="en-IN" smtClean="0"/>
              <a:t>15-12-2022</a:t>
            </a:fld>
            <a:endParaRPr lang="en-IN"/>
          </a:p>
        </p:txBody>
      </p:sp>
      <p:sp>
        <p:nvSpPr>
          <p:cNvPr id="8" name="Footer Placeholder 7">
            <a:extLst>
              <a:ext uri="{FF2B5EF4-FFF2-40B4-BE49-F238E27FC236}">
                <a16:creationId xmlns:a16="http://schemas.microsoft.com/office/drawing/2014/main" id="{1A28C848-431F-4A9A-8258-2A07BF4B412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B698218-15C7-46BC-BD67-A017C55EE4A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8845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A303-F597-4A5E-852A-F0D21BAD86C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387B330-6A7B-49A1-A187-0DE246806D01}"/>
              </a:ext>
            </a:extLst>
          </p:cNvPr>
          <p:cNvSpPr>
            <a:spLocks noGrp="1"/>
          </p:cNvSpPr>
          <p:nvPr>
            <p:ph type="dt" sz="half" idx="10"/>
          </p:nvPr>
        </p:nvSpPr>
        <p:spPr/>
        <p:txBody>
          <a:bodyPr/>
          <a:lstStyle/>
          <a:p>
            <a:fld id="{1FC36045-366F-4192-B167-5C7DD3E82BE9}" type="datetime1">
              <a:rPr lang="en-IN" smtClean="0"/>
              <a:t>15-12-2022</a:t>
            </a:fld>
            <a:endParaRPr lang="en-IN"/>
          </a:p>
        </p:txBody>
      </p:sp>
      <p:sp>
        <p:nvSpPr>
          <p:cNvPr id="4" name="Footer Placeholder 3">
            <a:extLst>
              <a:ext uri="{FF2B5EF4-FFF2-40B4-BE49-F238E27FC236}">
                <a16:creationId xmlns:a16="http://schemas.microsoft.com/office/drawing/2014/main" id="{FA5D7F44-54C5-4376-B6D4-7255BF69364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3E8EFC5-8F2E-4EBF-951B-4245325641E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1124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33688-9819-4788-9C19-716096F5E728}"/>
              </a:ext>
            </a:extLst>
          </p:cNvPr>
          <p:cNvSpPr>
            <a:spLocks noGrp="1"/>
          </p:cNvSpPr>
          <p:nvPr>
            <p:ph type="dt" sz="half" idx="10"/>
          </p:nvPr>
        </p:nvSpPr>
        <p:spPr/>
        <p:txBody>
          <a:bodyPr/>
          <a:lstStyle/>
          <a:p>
            <a:fld id="{1AF255C3-1E89-4D8E-9701-D23CB29670E7}" type="datetime1">
              <a:rPr lang="en-IN" smtClean="0"/>
              <a:t>15-12-2022</a:t>
            </a:fld>
            <a:endParaRPr lang="en-IN"/>
          </a:p>
        </p:txBody>
      </p:sp>
      <p:sp>
        <p:nvSpPr>
          <p:cNvPr id="3" name="Footer Placeholder 2">
            <a:extLst>
              <a:ext uri="{FF2B5EF4-FFF2-40B4-BE49-F238E27FC236}">
                <a16:creationId xmlns:a16="http://schemas.microsoft.com/office/drawing/2014/main" id="{583CD8B9-319F-4236-A1FC-E4440D57FF6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2849EDC-C809-4E94-9A52-B89DD1467C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5860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11935-0174-4D9C-9AD4-442F3855DE5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990DBB1-0B15-4823-812F-D51D7E14A6D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4CC60A5-A4DF-4BCE-87BA-DB7E65F7BCE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0EC254-647C-4EAF-8847-E24DE0A610F4}"/>
              </a:ext>
            </a:extLst>
          </p:cNvPr>
          <p:cNvSpPr>
            <a:spLocks noGrp="1"/>
          </p:cNvSpPr>
          <p:nvPr>
            <p:ph type="dt" sz="half" idx="10"/>
          </p:nvPr>
        </p:nvSpPr>
        <p:spPr/>
        <p:txBody>
          <a:bodyPr/>
          <a:lstStyle/>
          <a:p>
            <a:fld id="{64555D20-706F-4D6A-9A0C-EEA950580957}" type="datetime1">
              <a:rPr lang="en-IN" smtClean="0"/>
              <a:t>15-12-2022</a:t>
            </a:fld>
            <a:endParaRPr lang="en-IN"/>
          </a:p>
        </p:txBody>
      </p:sp>
      <p:sp>
        <p:nvSpPr>
          <p:cNvPr id="6" name="Footer Placeholder 5">
            <a:extLst>
              <a:ext uri="{FF2B5EF4-FFF2-40B4-BE49-F238E27FC236}">
                <a16:creationId xmlns:a16="http://schemas.microsoft.com/office/drawing/2014/main" id="{26992F48-A7CD-46E4-AF07-0D6DF80C0A1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CA0FB3D-7810-4612-9342-0F391B41F1B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4092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D7B8-88AC-4E36-BA85-D48C5408670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999AD72-3169-4110-9626-4B035833C29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ABF56A40-B638-4FB5-95B4-273275CB4E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1A340C-0CBA-460A-A851-328A6805F470}"/>
              </a:ext>
            </a:extLst>
          </p:cNvPr>
          <p:cNvSpPr>
            <a:spLocks noGrp="1"/>
          </p:cNvSpPr>
          <p:nvPr>
            <p:ph type="dt" sz="half" idx="10"/>
          </p:nvPr>
        </p:nvSpPr>
        <p:spPr/>
        <p:txBody>
          <a:bodyPr/>
          <a:lstStyle/>
          <a:p>
            <a:fld id="{C89BA370-8DE5-4BCA-B1DE-947863F80761}" type="datetime1">
              <a:rPr lang="en-IN" smtClean="0"/>
              <a:t>15-12-2022</a:t>
            </a:fld>
            <a:endParaRPr lang="en-IN"/>
          </a:p>
        </p:txBody>
      </p:sp>
      <p:sp>
        <p:nvSpPr>
          <p:cNvPr id="6" name="Footer Placeholder 5">
            <a:extLst>
              <a:ext uri="{FF2B5EF4-FFF2-40B4-BE49-F238E27FC236}">
                <a16:creationId xmlns:a16="http://schemas.microsoft.com/office/drawing/2014/main" id="{9D9B3B3D-0D75-48A4-862C-DC970DFB213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2F8CDF-5799-446F-995C-C9BB359844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0272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09710-FFA5-4659-BC60-B628EE09A62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306A00A-BF46-46FC-A072-A714F9B6898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E3153B-B189-4A51-9D69-AC6311393D8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89D05D7-291E-4848-8607-9238DD0A8B54}" type="datetime1">
              <a:rPr lang="en-IN" smtClean="0"/>
              <a:t>15-12-2022</a:t>
            </a:fld>
            <a:endParaRPr lang="en-US" dirty="0"/>
          </a:p>
        </p:txBody>
      </p:sp>
      <p:sp>
        <p:nvSpPr>
          <p:cNvPr id="5" name="Footer Placeholder 4">
            <a:extLst>
              <a:ext uri="{FF2B5EF4-FFF2-40B4-BE49-F238E27FC236}">
                <a16:creationId xmlns:a16="http://schemas.microsoft.com/office/drawing/2014/main" id="{86E4ECC7-1C4D-4EF3-9345-B0CD0BBFBE3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71007E-3F03-4820-AADB-94808F90BE4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401090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62B9D3-E923-98F5-295F-BCA55C5A0C2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6E018B5-64BC-4AE9-DE16-055A2E100CB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EB52C39-4574-4334-D794-0AD4116E856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513E511-7C7E-4207-9AB2-7848B5FF5D25}" type="datetimeFigureOut">
              <a:rPr lang="en-IN" smtClean="0"/>
              <a:t>15-12-2022</a:t>
            </a:fld>
            <a:endParaRPr lang="en-IN"/>
          </a:p>
        </p:txBody>
      </p:sp>
      <p:sp>
        <p:nvSpPr>
          <p:cNvPr id="5" name="Footer Placeholder 4">
            <a:extLst>
              <a:ext uri="{FF2B5EF4-FFF2-40B4-BE49-F238E27FC236}">
                <a16:creationId xmlns:a16="http://schemas.microsoft.com/office/drawing/2014/main" id="{2AEBC33A-521B-8624-C436-94AC662EDA9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886AF5C-6BCC-D380-83D4-5297924C2B6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DABCC9F-2F80-4576-92CA-B14BF31419B8}" type="slidenum">
              <a:rPr lang="en-IN" smtClean="0"/>
              <a:t>‹#›</a:t>
            </a:fld>
            <a:endParaRPr lang="en-IN"/>
          </a:p>
        </p:txBody>
      </p:sp>
    </p:spTree>
    <p:extLst>
      <p:ext uri="{BB962C8B-B14F-4D97-AF65-F5344CB8AC3E}">
        <p14:creationId xmlns:p14="http://schemas.microsoft.com/office/powerpoint/2010/main" val="10210215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ires.onlinelibrary.wiley.com/cms/asset/fbe76454-8597-41d4-adaf-9de7b00c22f6/wat21578-toc-0001-m.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borneonaturefoundation.org/news/thermal-drone-new-technology-to-detect-fires/" TargetMode="External"/><Relationship Id="rId13" Type="http://schemas.openxmlformats.org/officeDocument/2006/relationships/hyperlink" Target="https://link.springer.com/article/10.1134/S1067413615010038" TargetMode="External"/><Relationship Id="rId3" Type="http://schemas.openxmlformats.org/officeDocument/2006/relationships/hyperlink" Target="https://ourworldindata.org/uploads/2022/03/Annual-World-Population-since-10-thousand-BCE-2048x1441.png" TargetMode="External"/><Relationship Id="rId7" Type="http://schemas.openxmlformats.org/officeDocument/2006/relationships/hyperlink" Target="https://earthobservatory.nasa.gov/images/19616/floods-in-Bolivia" TargetMode="External"/><Relationship Id="rId12" Type="http://schemas.openxmlformats.org/officeDocument/2006/relationships/hyperlink" Target="https://www.unep.org/news-and-stories/story/how-artificial-intelligence-helping-tackle-environmental-challenges" TargetMode="External"/><Relationship Id="rId2" Type="http://schemas.openxmlformats.org/officeDocument/2006/relationships/hyperlink" Target="https://upload.wikimedia.org/wikipedia/commons/1/1f/20210331_Global_tree_cover_loss_-_World_Resources_Institute.svg" TargetMode="External"/><Relationship Id="rId1" Type="http://schemas.openxmlformats.org/officeDocument/2006/relationships/slideLayout" Target="../slideLayouts/slideLayout2.xml"/><Relationship Id="rId6" Type="http://schemas.openxmlformats.org/officeDocument/2006/relationships/hyperlink" Target="https://en.wikipedia.org/wiki/Bolivia" TargetMode="External"/><Relationship Id="rId11" Type="http://schemas.openxmlformats.org/officeDocument/2006/relationships/hyperlink" Target="https://www.frontiersin.org/articles/10.3389/fmars.2022.918104/full" TargetMode="External"/><Relationship Id="rId5" Type="http://schemas.openxmlformats.org/officeDocument/2006/relationships/hyperlink" Target="https://floodobservatory.colorado.edu/Publications/GlobalFloodDetectionSystem.pdf" TargetMode="External"/><Relationship Id="rId10" Type="http://schemas.openxmlformats.org/officeDocument/2006/relationships/hyperlink" Target="https://theprint.in/science/taking-off-today-isro-mission-is-good-news-for-radio-enthusiasts-environment-monitoring/1235717/" TargetMode="External"/><Relationship Id="rId4" Type="http://schemas.openxmlformats.org/officeDocument/2006/relationships/hyperlink" Target="https://www.frontiersin.org/files/Articles/918104/fmars-09-918104-HTML/image_m/fmars-09-918104-g001.jpg" TargetMode="External"/><Relationship Id="rId9" Type="http://schemas.openxmlformats.org/officeDocument/2006/relationships/hyperlink" Target="https://mausam.imd.gov.in/imd_latest/contents/pdf/forecasting_sop.pdf" TargetMode="External"/><Relationship Id="rId14" Type="http://schemas.openxmlformats.org/officeDocument/2006/relationships/hyperlink" Target="https://www.mdpi.com/2071-1050/14/12/715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ourworldindata.org/uploads/2022/03/Annual-World-Population-since-10-thousand-BCE-2048x1441.p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upload.wikimedia.org/wikipedia/commons/1/1f/20210331_Global_tree_cover_loss_-_World_Resources_Institute.svg"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www.frontiersin.org/files/Articles/918104/fmars-09-918104-HTML/image_m/fmars-09-918104-g001.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a:extLst>
              <a:ext uri="{FF2B5EF4-FFF2-40B4-BE49-F238E27FC236}">
                <a16:creationId xmlns:a16="http://schemas.microsoft.com/office/drawing/2014/main" id="{7EF1C2E2-FE61-4459-B927-95C9ABFA7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025" y="2679175"/>
            <a:ext cx="4719551" cy="2003351"/>
          </a:xfrm>
          <a:prstGeom prst="rect">
            <a:avLst/>
          </a:prstGeom>
          <a:noFill/>
          <a:extLst>
            <a:ext uri="{909E8E84-426E-40DD-AFC4-6F175D3DCCD1}">
              <a14:hiddenFill xmlns:a14="http://schemas.microsoft.com/office/drawing/2010/main">
                <a:solidFill>
                  <a:srgbClr val="FFFFFF"/>
                </a:solidFill>
              </a14:hiddenFill>
            </a:ext>
          </a:extLst>
        </p:spPr>
      </p:pic>
      <p:sp>
        <p:nvSpPr>
          <p:cNvPr id="68" name="Google Shape;68;p15"/>
          <p:cNvSpPr txBox="1">
            <a:spLocks noGrp="1"/>
          </p:cNvSpPr>
          <p:nvPr>
            <p:ph type="ctrTitle"/>
          </p:nvPr>
        </p:nvSpPr>
        <p:spPr>
          <a:xfrm>
            <a:off x="0" y="180109"/>
            <a:ext cx="9144000" cy="1891146"/>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200" dirty="0">
                <a:latin typeface="Times New Roman" panose="02020603050405020304" pitchFamily="18" charset="0"/>
                <a:cs typeface="Times New Roman" panose="02020603050405020304" pitchFamily="18" charset="0"/>
              </a:rPr>
              <a:t>Monitoring of ecosystems – Big Data (Remote Sensing Data), Artificial Intelligence (AI), Machine Learning (ML)</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and Deep Learning techniques</a:t>
            </a:r>
          </a:p>
        </p:txBody>
      </p:sp>
      <p:sp>
        <p:nvSpPr>
          <p:cNvPr id="11" name="Google Shape;60;p15">
            <a:extLst>
              <a:ext uri="{FF2B5EF4-FFF2-40B4-BE49-F238E27FC236}">
                <a16:creationId xmlns:a16="http://schemas.microsoft.com/office/drawing/2014/main" id="{06D4B8DC-9E33-4824-9CF1-7ECFBDC98CF6}"/>
              </a:ext>
            </a:extLst>
          </p:cNvPr>
          <p:cNvSpPr txBox="1">
            <a:spLocks/>
          </p:cNvSpPr>
          <p:nvPr/>
        </p:nvSpPr>
        <p:spPr>
          <a:xfrm>
            <a:off x="0" y="2053010"/>
            <a:ext cx="9303326" cy="1111155"/>
          </a:xfrm>
          <a:prstGeom prst="rect">
            <a:avLst/>
          </a:prstGeom>
        </p:spPr>
        <p:txBody>
          <a:bodyPr spcFirstLastPara="1" vert="horz" wrap="square" lIns="91425" tIns="91425" rIns="91425" bIns="91425"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ts val="0"/>
              </a:spcBef>
              <a:buClrTx/>
            </a:pPr>
            <a:r>
              <a:rPr lang="en-US" sz="2000" dirty="0">
                <a:latin typeface="Times New Roman" panose="02020603050405020304" pitchFamily="18" charset="0"/>
                <a:cs typeface="Times New Roman" panose="02020603050405020304" pitchFamily="18" charset="0"/>
              </a:rPr>
              <a:t>Satvik Madayi, Amogh Saagar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Grade 10</a:t>
            </a:r>
            <a:endParaRPr lang="en-US" sz="2000" dirty="0">
              <a:solidFill>
                <a:schemeClr val="lt1"/>
              </a:solidFill>
              <a:latin typeface="Times New Roman" panose="02020603050405020304" pitchFamily="18" charset="0"/>
              <a:cs typeface="Times New Roman" panose="02020603050405020304" pitchFamily="18" charset="0"/>
            </a:endParaRPr>
          </a:p>
        </p:txBody>
      </p:sp>
      <p:pic>
        <p:nvPicPr>
          <p:cNvPr id="1028" name="Picture 4" descr="About us – vvi.edu.in">
            <a:extLst>
              <a:ext uri="{FF2B5EF4-FFF2-40B4-BE49-F238E27FC236}">
                <a16:creationId xmlns:a16="http://schemas.microsoft.com/office/drawing/2014/main" id="{A3871962-AEFD-47F7-8717-27F1E7510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2005"/>
            <a:ext cx="3353669" cy="11111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D2BD6E0-56BB-4233-98B3-379E94A8234E}"/>
              </a:ext>
            </a:extLst>
          </p:cNvPr>
          <p:cNvSpPr>
            <a:spLocks noGrp="1"/>
          </p:cNvSpPr>
          <p:nvPr>
            <p:ph type="sldNum" sz="quarter" idx="12"/>
          </p:nvPr>
        </p:nvSpPr>
        <p:spPr/>
        <p:txBody>
          <a:bodyPr/>
          <a:lstStyle/>
          <a:p>
            <a:r>
              <a:rPr lang="en-GB" dirty="0"/>
              <a:t>1</a:t>
            </a:r>
          </a:p>
        </p:txBody>
      </p:sp>
      <p:sp>
        <p:nvSpPr>
          <p:cNvPr id="8" name="TextBox 7">
            <a:extLst>
              <a:ext uri="{FF2B5EF4-FFF2-40B4-BE49-F238E27FC236}">
                <a16:creationId xmlns:a16="http://schemas.microsoft.com/office/drawing/2014/main" id="{366B8F11-240C-5329-FDCE-40CF6CBEF812}"/>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9" name="TextBox 8">
            <a:extLst>
              <a:ext uri="{FF2B5EF4-FFF2-40B4-BE49-F238E27FC236}">
                <a16:creationId xmlns:a16="http://schemas.microsoft.com/office/drawing/2014/main" id="{17167D2C-0BC0-F7B5-F5BB-FA86A1BF15C3}"/>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dirty="0">
                <a:latin typeface="Times New Roman" panose="02020603050405020304" pitchFamily="18" charset="0"/>
                <a:cs typeface="Times New Roman" panose="02020603050405020304" pitchFamily="18" charset="0"/>
              </a:rPr>
              <a:t>Modern methods</a:t>
            </a:r>
            <a:endParaRPr sz="2400" dirty="0">
              <a:latin typeface="Times New Roman" panose="02020603050405020304" pitchFamily="18" charset="0"/>
              <a:cs typeface="Times New Roman" panose="02020603050405020304" pitchFamily="18" charset="0"/>
            </a:endParaRPr>
          </a:p>
        </p:txBody>
      </p:sp>
      <p:grpSp>
        <p:nvGrpSpPr>
          <p:cNvPr id="85" name="Google Shape;85;p17"/>
          <p:cNvGrpSpPr/>
          <p:nvPr/>
        </p:nvGrpSpPr>
        <p:grpSpPr>
          <a:xfrm>
            <a:off x="233680" y="1434398"/>
            <a:ext cx="1940757" cy="1064099"/>
            <a:chOff x="457200" y="1510588"/>
            <a:chExt cx="1940757" cy="1064099"/>
          </a:xfrm>
        </p:grpSpPr>
        <p:sp>
          <p:nvSpPr>
            <p:cNvPr id="86" name="Google Shape;86;p17"/>
            <p:cNvSpPr txBox="1"/>
            <p:nvPr/>
          </p:nvSpPr>
          <p:spPr>
            <a:xfrm>
              <a:off x="457257" y="1510588"/>
              <a:ext cx="1940700"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latin typeface="Times New Roman" panose="02020603050405020304" pitchFamily="18" charset="0"/>
                  <a:ea typeface="Squada One"/>
                  <a:cs typeface="Times New Roman" panose="02020603050405020304" pitchFamily="18" charset="0"/>
                  <a:sym typeface="Squada One"/>
                </a:rPr>
                <a:t>Satellite</a:t>
              </a:r>
              <a:endParaRPr sz="1800" b="1" dirty="0">
                <a:latin typeface="Times New Roman" panose="02020603050405020304" pitchFamily="18" charset="0"/>
                <a:ea typeface="Squada One"/>
                <a:cs typeface="Times New Roman" panose="02020603050405020304" pitchFamily="18" charset="0"/>
                <a:sym typeface="Squada One"/>
              </a:endParaRPr>
            </a:p>
          </p:txBody>
        </p:sp>
        <p:sp>
          <p:nvSpPr>
            <p:cNvPr id="87" name="Google Shape;87;p17"/>
            <p:cNvSpPr txBox="1"/>
            <p:nvPr/>
          </p:nvSpPr>
          <p:spPr>
            <a:xfrm>
              <a:off x="457200" y="1782987"/>
              <a:ext cx="1940700" cy="7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dirty="0">
                  <a:latin typeface="Times New Roman" panose="02020603050405020304" pitchFamily="18" charset="0"/>
                  <a:ea typeface="Roboto Condensed"/>
                  <a:cs typeface="Times New Roman" panose="02020603050405020304" pitchFamily="18" charset="0"/>
                  <a:sym typeface="Roboto Condensed"/>
                </a:rPr>
                <a:t>Artificial pieces of technology that float outside of the earth collecting crucial information about our planet</a:t>
              </a:r>
              <a:endParaRPr sz="1300" dirty="0">
                <a:latin typeface="Times New Roman" panose="02020603050405020304" pitchFamily="18" charset="0"/>
                <a:ea typeface="Roboto Condensed"/>
                <a:cs typeface="Times New Roman" panose="02020603050405020304" pitchFamily="18" charset="0"/>
                <a:sym typeface="Roboto Condensed"/>
              </a:endParaRPr>
            </a:p>
          </p:txBody>
        </p:sp>
      </p:grpSp>
      <p:grpSp>
        <p:nvGrpSpPr>
          <p:cNvPr id="91" name="Google Shape;91;p17"/>
          <p:cNvGrpSpPr/>
          <p:nvPr/>
        </p:nvGrpSpPr>
        <p:grpSpPr>
          <a:xfrm>
            <a:off x="7082119" y="1425367"/>
            <a:ext cx="1940704" cy="1071371"/>
            <a:chOff x="6746100" y="1510588"/>
            <a:chExt cx="1940704" cy="1071371"/>
          </a:xfrm>
        </p:grpSpPr>
        <p:sp>
          <p:nvSpPr>
            <p:cNvPr id="92" name="Google Shape;92;p17"/>
            <p:cNvSpPr txBox="1"/>
            <p:nvPr/>
          </p:nvSpPr>
          <p:spPr>
            <a:xfrm>
              <a:off x="6746104" y="1510588"/>
              <a:ext cx="1940700" cy="34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dirty="0">
                  <a:latin typeface="Times New Roman" panose="02020603050405020304" pitchFamily="18" charset="0"/>
                  <a:ea typeface="Squada One"/>
                  <a:cs typeface="Times New Roman" panose="02020603050405020304" pitchFamily="18" charset="0"/>
                  <a:sym typeface="Squada One"/>
                </a:rPr>
                <a:t>UAV</a:t>
              </a:r>
              <a:endParaRPr sz="1800" b="1" dirty="0">
                <a:latin typeface="Times New Roman" panose="02020603050405020304" pitchFamily="18" charset="0"/>
                <a:ea typeface="Squada One"/>
                <a:cs typeface="Times New Roman" panose="02020603050405020304" pitchFamily="18" charset="0"/>
                <a:sym typeface="Squada One"/>
              </a:endParaRPr>
            </a:p>
          </p:txBody>
        </p:sp>
        <p:sp>
          <p:nvSpPr>
            <p:cNvPr id="93" name="Google Shape;93;p17"/>
            <p:cNvSpPr txBox="1"/>
            <p:nvPr/>
          </p:nvSpPr>
          <p:spPr>
            <a:xfrm>
              <a:off x="6746100" y="1790259"/>
              <a:ext cx="1940700" cy="791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300" dirty="0">
                  <a:latin typeface="Times New Roman" panose="02020603050405020304" pitchFamily="18" charset="0"/>
                  <a:ea typeface="Roboto Condensed"/>
                  <a:cs typeface="Times New Roman" panose="02020603050405020304" pitchFamily="18" charset="0"/>
                  <a:sym typeface="Roboto Condensed"/>
                </a:rPr>
                <a:t>Unmanned aerial vehicles also known as drone which fly over the stipulated area collecting information</a:t>
              </a:r>
              <a:endParaRPr sz="1300" dirty="0">
                <a:latin typeface="Times New Roman" panose="02020603050405020304" pitchFamily="18" charset="0"/>
                <a:ea typeface="Roboto Condensed"/>
                <a:cs typeface="Times New Roman" panose="02020603050405020304" pitchFamily="18" charset="0"/>
                <a:sym typeface="Roboto Condensed"/>
              </a:endParaRPr>
            </a:p>
          </p:txBody>
        </p:sp>
      </p:grpSp>
      <p:grpSp>
        <p:nvGrpSpPr>
          <p:cNvPr id="94" name="Google Shape;94;p17"/>
          <p:cNvGrpSpPr/>
          <p:nvPr/>
        </p:nvGrpSpPr>
        <p:grpSpPr>
          <a:xfrm>
            <a:off x="7082115" y="3278083"/>
            <a:ext cx="1940704" cy="1055694"/>
            <a:chOff x="6746100" y="3278081"/>
            <a:chExt cx="1940704" cy="1055694"/>
          </a:xfrm>
        </p:grpSpPr>
        <p:sp>
          <p:nvSpPr>
            <p:cNvPr id="95" name="Google Shape;95;p17"/>
            <p:cNvSpPr txBox="1"/>
            <p:nvPr/>
          </p:nvSpPr>
          <p:spPr>
            <a:xfrm>
              <a:off x="6746104" y="3278081"/>
              <a:ext cx="1940700" cy="34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800" b="1" dirty="0">
                  <a:latin typeface="Times New Roman" panose="02020603050405020304" pitchFamily="18" charset="0"/>
                  <a:ea typeface="Squada One"/>
                  <a:cs typeface="Times New Roman" panose="02020603050405020304" pitchFamily="18" charset="0"/>
                  <a:sym typeface="Squada One"/>
                </a:rPr>
                <a:t>USV</a:t>
              </a:r>
              <a:endParaRPr sz="1800" b="1" dirty="0">
                <a:latin typeface="Times New Roman" panose="02020603050405020304" pitchFamily="18" charset="0"/>
                <a:ea typeface="Squada One"/>
                <a:cs typeface="Times New Roman" panose="02020603050405020304" pitchFamily="18" charset="0"/>
                <a:sym typeface="Squada One"/>
              </a:endParaRPr>
            </a:p>
          </p:txBody>
        </p:sp>
        <p:sp>
          <p:nvSpPr>
            <p:cNvPr id="96" name="Google Shape;96;p17"/>
            <p:cNvSpPr txBox="1"/>
            <p:nvPr/>
          </p:nvSpPr>
          <p:spPr>
            <a:xfrm>
              <a:off x="6746100" y="3550475"/>
              <a:ext cx="1940700" cy="78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300" dirty="0">
                  <a:latin typeface="Times New Roman" panose="02020603050405020304" pitchFamily="18" charset="0"/>
                  <a:ea typeface="Roboto Condensed"/>
                  <a:cs typeface="Times New Roman" panose="02020603050405020304" pitchFamily="18" charset="0"/>
                  <a:sym typeface="Roboto Condensed"/>
                </a:rPr>
                <a:t>Unmanned sea vehicles that float in the ocean without man support, collecting information</a:t>
              </a:r>
              <a:endParaRPr sz="1300" dirty="0">
                <a:latin typeface="Times New Roman" panose="02020603050405020304" pitchFamily="18" charset="0"/>
                <a:ea typeface="Roboto Condensed"/>
                <a:cs typeface="Times New Roman" panose="02020603050405020304" pitchFamily="18" charset="0"/>
                <a:sym typeface="Roboto Condensed"/>
              </a:endParaRPr>
            </a:p>
          </p:txBody>
        </p:sp>
      </p:grpSp>
      <p:grpSp>
        <p:nvGrpSpPr>
          <p:cNvPr id="109" name="Google Shape;109;p17"/>
          <p:cNvGrpSpPr/>
          <p:nvPr/>
        </p:nvGrpSpPr>
        <p:grpSpPr>
          <a:xfrm>
            <a:off x="233703" y="3201893"/>
            <a:ext cx="1940702" cy="1131884"/>
            <a:chOff x="457223" y="3278083"/>
            <a:chExt cx="1940702" cy="1131884"/>
          </a:xfrm>
        </p:grpSpPr>
        <p:sp>
          <p:nvSpPr>
            <p:cNvPr id="110" name="Google Shape;110;p17"/>
            <p:cNvSpPr txBox="1"/>
            <p:nvPr/>
          </p:nvSpPr>
          <p:spPr>
            <a:xfrm>
              <a:off x="457223" y="3278083"/>
              <a:ext cx="1940700"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latin typeface="Times New Roman" panose="02020603050405020304" pitchFamily="18" charset="0"/>
                  <a:ea typeface="Squada One"/>
                  <a:cs typeface="Times New Roman" panose="02020603050405020304" pitchFamily="18" charset="0"/>
                  <a:sym typeface="Squada One"/>
                </a:rPr>
                <a:t>Artificial Intelligence</a:t>
              </a:r>
              <a:endParaRPr sz="1800" b="1" dirty="0">
                <a:latin typeface="Times New Roman" panose="02020603050405020304" pitchFamily="18" charset="0"/>
                <a:ea typeface="Squada One"/>
                <a:cs typeface="Times New Roman" panose="02020603050405020304" pitchFamily="18" charset="0"/>
                <a:sym typeface="Squada One"/>
              </a:endParaRPr>
            </a:p>
          </p:txBody>
        </p:sp>
        <p:sp>
          <p:nvSpPr>
            <p:cNvPr id="111" name="Google Shape;111;p17"/>
            <p:cNvSpPr txBox="1"/>
            <p:nvPr/>
          </p:nvSpPr>
          <p:spPr>
            <a:xfrm>
              <a:off x="457225" y="3626667"/>
              <a:ext cx="1940700" cy="7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dirty="0">
                  <a:latin typeface="Times New Roman" panose="02020603050405020304" pitchFamily="18" charset="0"/>
                  <a:ea typeface="Roboto Condensed"/>
                  <a:cs typeface="Times New Roman" panose="02020603050405020304" pitchFamily="18" charset="0"/>
                  <a:sym typeface="Roboto Condensed"/>
                </a:rPr>
                <a:t>Helps automatically process the information from the above sources</a:t>
              </a:r>
              <a:endParaRPr sz="1300" dirty="0">
                <a:latin typeface="Times New Roman" panose="02020603050405020304" pitchFamily="18" charset="0"/>
                <a:ea typeface="Roboto Condensed"/>
                <a:cs typeface="Times New Roman" panose="02020603050405020304" pitchFamily="18" charset="0"/>
                <a:sym typeface="Roboto Condensed"/>
              </a:endParaRPr>
            </a:p>
          </p:txBody>
        </p:sp>
      </p:grpSp>
      <p:pic>
        <p:nvPicPr>
          <p:cNvPr id="3074" name="Picture 2" descr="Sensors | Free Full-Text | An Intelligent Wireless System for Field Ecology  Monitoring and Forest Fire Warning | HTML">
            <a:extLst>
              <a:ext uri="{FF2B5EF4-FFF2-40B4-BE49-F238E27FC236}">
                <a16:creationId xmlns:a16="http://schemas.microsoft.com/office/drawing/2014/main" id="{8ACB227B-6043-4136-BDB3-A0ABCD007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157" y="1055744"/>
            <a:ext cx="2346823" cy="18313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98BDF3-DDE4-89B8-DE2C-2A5EDBC08D7F}"/>
              </a:ext>
            </a:extLst>
          </p:cNvPr>
          <p:cNvPicPr>
            <a:picLocks noChangeAspect="1"/>
          </p:cNvPicPr>
          <p:nvPr/>
        </p:nvPicPr>
        <p:blipFill>
          <a:blip r:embed="rId4"/>
          <a:stretch>
            <a:fillRect/>
          </a:stretch>
        </p:blipFill>
        <p:spPr>
          <a:xfrm>
            <a:off x="4293204" y="1025939"/>
            <a:ext cx="2902150" cy="1831336"/>
          </a:xfrm>
          <a:prstGeom prst="rect">
            <a:avLst/>
          </a:prstGeom>
        </p:spPr>
      </p:pic>
      <p:pic>
        <p:nvPicPr>
          <p:cNvPr id="3080" name="Picture 8" descr="Sensors | Free Full-Text | Design and Experiments of a Water Color Remote  Sensing-Oriented Unmanned Surface Vehicle | HTML">
            <a:extLst>
              <a:ext uri="{FF2B5EF4-FFF2-40B4-BE49-F238E27FC236}">
                <a16:creationId xmlns:a16="http://schemas.microsoft.com/office/drawing/2014/main" id="{A935F87C-B104-684D-330C-32766CDFC6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3205" y="3014626"/>
            <a:ext cx="2902150" cy="17641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DF] The Use of the Leopold Matrix in Carrying Out the EIA for Wind Farms  in Serbia | Semantic Scholar">
            <a:extLst>
              <a:ext uri="{FF2B5EF4-FFF2-40B4-BE49-F238E27FC236}">
                <a16:creationId xmlns:a16="http://schemas.microsoft.com/office/drawing/2014/main" id="{CF6CE13D-C865-654F-EF0B-BE56FED9D7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799" y="3014626"/>
            <a:ext cx="1476665" cy="1764158"/>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3">
            <a:extLst>
              <a:ext uri="{FF2B5EF4-FFF2-40B4-BE49-F238E27FC236}">
                <a16:creationId xmlns:a16="http://schemas.microsoft.com/office/drawing/2014/main" id="{16215ED6-8498-44DA-9957-1D4C4724E91B}"/>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10</a:t>
            </a:fld>
            <a:endParaRPr lang="en-GB" b="1" dirty="0"/>
          </a:p>
        </p:txBody>
      </p:sp>
      <p:sp>
        <p:nvSpPr>
          <p:cNvPr id="2" name="TextBox 1">
            <a:extLst>
              <a:ext uri="{FF2B5EF4-FFF2-40B4-BE49-F238E27FC236}">
                <a16:creationId xmlns:a16="http://schemas.microsoft.com/office/drawing/2014/main" id="{9D6DE350-5DDB-642F-2121-C304C183AFA8}"/>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3" name="TextBox 2">
            <a:extLst>
              <a:ext uri="{FF2B5EF4-FFF2-40B4-BE49-F238E27FC236}">
                <a16:creationId xmlns:a16="http://schemas.microsoft.com/office/drawing/2014/main" id="{DF74AF6B-7563-653C-2801-577459719452}"/>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C911-C2D7-4329-BE0E-1EE691A6DA68}"/>
              </a:ext>
            </a:extLst>
          </p:cNvPr>
          <p:cNvSpPr>
            <a:spLocks noGrp="1"/>
          </p:cNvSpPr>
          <p:nvPr>
            <p:ph type="title"/>
          </p:nvPr>
        </p:nvSpPr>
        <p:spPr/>
        <p:txBody>
          <a:bodyPr>
            <a:normAutofit/>
          </a:bodyPr>
          <a:lstStyle/>
          <a:p>
            <a:r>
              <a:rPr lang="en-IN" dirty="0">
                <a:latin typeface="Times New Roman" panose="02020603050405020304" pitchFamily="18" charset="0"/>
                <a:cs typeface="Times New Roman" panose="02020603050405020304" pitchFamily="18" charset="0"/>
              </a:rPr>
              <a:t>Satellites for data collection</a:t>
            </a:r>
          </a:p>
        </p:txBody>
      </p:sp>
      <p:sp>
        <p:nvSpPr>
          <p:cNvPr id="3" name="Content Placeholder 2">
            <a:extLst>
              <a:ext uri="{FF2B5EF4-FFF2-40B4-BE49-F238E27FC236}">
                <a16:creationId xmlns:a16="http://schemas.microsoft.com/office/drawing/2014/main" id="{679BAD40-45F6-420F-8B50-EC8EA7382B87}"/>
              </a:ext>
            </a:extLst>
          </p:cNvPr>
          <p:cNvSpPr>
            <a:spLocks noGrp="1"/>
          </p:cNvSpPr>
          <p:nvPr>
            <p:ph idx="1"/>
          </p:nvPr>
        </p:nvSpPr>
        <p:spPr/>
        <p:txBody>
          <a:bodyPr>
            <a:norm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is based on information from sensors on board artificial satellites.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Advantages:</a:t>
            </a:r>
          </a:p>
          <a:p>
            <a:pPr lvl="1"/>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These cover a large area of land in short spans of time</a:t>
            </a:r>
          </a:p>
          <a:p>
            <a:pPr lvl="1"/>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They are cheaper compared to drone-based imager, but still quite expensive</a:t>
            </a:r>
          </a:p>
          <a:p>
            <a:pPr lvl="1"/>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They provide live data as most areas are almost always under satellite coverage</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Disadvantages:</a:t>
            </a:r>
          </a:p>
          <a:p>
            <a:pPr lvl="1"/>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They are sometimes unreliable due to issues like blockage due to clouds.</a:t>
            </a:r>
          </a:p>
          <a:p>
            <a:pPr lvl="1"/>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They have high initial costs and cause air and space pollution and require precision to be launched </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724AD5B-A53B-4C28-812F-1B2BA258920D}"/>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11</a:t>
            </a:fld>
            <a:endParaRPr lang="en-GB" b="1" dirty="0"/>
          </a:p>
        </p:txBody>
      </p:sp>
      <p:sp>
        <p:nvSpPr>
          <p:cNvPr id="7" name="TextBox 6">
            <a:extLst>
              <a:ext uri="{FF2B5EF4-FFF2-40B4-BE49-F238E27FC236}">
                <a16:creationId xmlns:a16="http://schemas.microsoft.com/office/drawing/2014/main" id="{78BA87D2-8E05-10B9-49E2-C6E5737095E9}"/>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8" name="TextBox 7">
            <a:extLst>
              <a:ext uri="{FF2B5EF4-FFF2-40B4-BE49-F238E27FC236}">
                <a16:creationId xmlns:a16="http://schemas.microsoft.com/office/drawing/2014/main" id="{5C386AB2-B129-AD59-B9E3-20B5246CB923}"/>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215541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99C3-E5AF-4DE8-2607-0A2F95BF496C}"/>
              </a:ext>
            </a:extLst>
          </p:cNvPr>
          <p:cNvSpPr>
            <a:spLocks noGrp="1"/>
          </p:cNvSpPr>
          <p:nvPr>
            <p:ph type="title"/>
          </p:nvPr>
        </p:nvSpPr>
        <p:spPr/>
        <p:txBody>
          <a:bodyPr/>
          <a:lstStyle/>
          <a:p>
            <a:r>
              <a:rPr lang="en-GB" dirty="0">
                <a:latin typeface="Times New Roman"/>
                <a:cs typeface="Calibri Light"/>
              </a:rPr>
              <a:t>Artificial Intelligence </a:t>
            </a:r>
            <a:endParaRPr lang="en-GB">
              <a:latin typeface="Times New Roman"/>
              <a:cs typeface="Calibri Light" panose="020F0302020204030204"/>
            </a:endParaRPr>
          </a:p>
        </p:txBody>
      </p:sp>
      <p:sp>
        <p:nvSpPr>
          <p:cNvPr id="3" name="Content Placeholder 2">
            <a:extLst>
              <a:ext uri="{FF2B5EF4-FFF2-40B4-BE49-F238E27FC236}">
                <a16:creationId xmlns:a16="http://schemas.microsoft.com/office/drawing/2014/main" id="{AE3E06F8-CA65-CA3A-9831-E058576A777B}"/>
              </a:ext>
            </a:extLst>
          </p:cNvPr>
          <p:cNvSpPr>
            <a:spLocks noGrp="1"/>
          </p:cNvSpPr>
          <p:nvPr>
            <p:ph idx="1"/>
          </p:nvPr>
        </p:nvSpPr>
        <p:spPr/>
        <p:txBody>
          <a:bodyPr vert="horz" lIns="91440" tIns="45720" rIns="91440" bIns="45720" rtlCol="0" anchor="t">
            <a:normAutofit lnSpcReduction="10000"/>
          </a:bodyPr>
          <a:lstStyle/>
          <a:p>
            <a:r>
              <a:rPr lang="en-IN" dirty="0">
                <a:latin typeface="Times New Roman"/>
                <a:cs typeface="Times New Roman"/>
              </a:rPr>
              <a:t>AI refers, broadly, to technology and software with the capacity to perform tasks otherwise requiring human intelligence. There is a gradient of complexity in AI available, from weak AI approaches, such as smartphone applications that assist human-led data collection, to complex machine learning algorithms that can learn to make better predictions by detecting patterns in data.</a:t>
            </a:r>
            <a:endParaRPr lang="en-US" dirty="0">
              <a:ea typeface="+mn-lt"/>
              <a:cs typeface="+mn-lt"/>
            </a:endParaRPr>
          </a:p>
          <a:p>
            <a:r>
              <a:rPr lang="en-IN" dirty="0">
                <a:latin typeface="Times New Roman"/>
                <a:cs typeface="Times New Roman"/>
              </a:rPr>
              <a:t> Deep learning goes one step further than other machine learning techniques by automatically learning and extracting features from data. Deep learning is thus becoming sort-after in monitoring to process raw images, videos, and audio, but we are yet to see its full potential. </a:t>
            </a:r>
            <a:endParaRPr lang="en-US" dirty="0">
              <a:ea typeface="+mn-lt"/>
              <a:cs typeface="+mn-lt"/>
            </a:endParaRPr>
          </a:p>
          <a:p>
            <a:pPr marL="0" indent="0">
              <a:buNone/>
            </a:pPr>
            <a:endParaRPr lang="en-GB" dirty="0">
              <a:cs typeface="Calibri"/>
            </a:endParaRPr>
          </a:p>
        </p:txBody>
      </p:sp>
      <p:sp>
        <p:nvSpPr>
          <p:cNvPr id="4" name="Slide Number Placeholder 3">
            <a:extLst>
              <a:ext uri="{FF2B5EF4-FFF2-40B4-BE49-F238E27FC236}">
                <a16:creationId xmlns:a16="http://schemas.microsoft.com/office/drawing/2014/main" id="{98E6D445-53E3-8672-5ADE-A1756D4980F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12</a:t>
            </a:fld>
            <a:endParaRPr lang="en-GB" dirty="0"/>
          </a:p>
        </p:txBody>
      </p:sp>
    </p:spTree>
    <p:extLst>
      <p:ext uri="{BB962C8B-B14F-4D97-AF65-F5344CB8AC3E}">
        <p14:creationId xmlns:p14="http://schemas.microsoft.com/office/powerpoint/2010/main" val="19077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51B56-DCE0-48D4-A20E-72D934308C55}"/>
              </a:ext>
            </a:extLst>
          </p:cNvPr>
          <p:cNvSpPr>
            <a:spLocks noGrp="1"/>
          </p:cNvSpPr>
          <p:nvPr>
            <p:ph idx="1"/>
          </p:nvPr>
        </p:nvSpPr>
        <p:spPr>
          <a:xfrm>
            <a:off x="114300" y="779859"/>
            <a:ext cx="9029700" cy="3583781"/>
          </a:xfrm>
        </p:spPr>
        <p:txBody>
          <a:bodyPr vert="horz" lIns="91440" tIns="45720" rIns="91440" bIns="45720" rtlCol="0" anchor="t">
            <a:no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Citizen science can be described as scientific projects that engage volunteers of varying levels of expertise with scientific research.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These projects produce data usable by a range of stakeholders, across spatial and temporal scales that are otherwise unachievable by conventional means.</a:t>
            </a:r>
          </a:p>
          <a:p>
            <a:r>
              <a:rPr lang="en-IN" sz="1800" dirty="0">
                <a:latin typeface="Times New Roman"/>
                <a:ea typeface="Calibri" panose="020F0502020204030204" pitchFamily="34" charset="0"/>
                <a:cs typeface="Times New Roman"/>
              </a:rPr>
              <a:t> </a:t>
            </a:r>
            <a:r>
              <a:rPr lang="en-IN" sz="1800" dirty="0">
                <a:effectLst/>
                <a:latin typeface="Times New Roman"/>
                <a:ea typeface="Calibri" panose="020F0502020204030204" pitchFamily="34" charset="0"/>
                <a:cs typeface="Times New Roman"/>
              </a:rPr>
              <a:t>Integration of citizen science and AI has the potential to transform monitoring by expediting manual processing and analysis of big data sources, possibly catalysing scientific breakthroughs.</a:t>
            </a:r>
            <a:endParaRPr lang="en-IN" sz="1800">
              <a:latin typeface="Times New Roman"/>
              <a:cs typeface="Times New Roman"/>
            </a:endParaRPr>
          </a:p>
        </p:txBody>
      </p:sp>
      <p:sp>
        <p:nvSpPr>
          <p:cNvPr id="5" name="Slide Number Placeholder 3">
            <a:extLst>
              <a:ext uri="{FF2B5EF4-FFF2-40B4-BE49-F238E27FC236}">
                <a16:creationId xmlns:a16="http://schemas.microsoft.com/office/drawing/2014/main" id="{1D078F3E-1D3E-4BD4-9E52-DA74B899098D}"/>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13</a:t>
            </a:fld>
            <a:endParaRPr lang="en-GB" b="1" dirty="0"/>
          </a:p>
        </p:txBody>
      </p:sp>
      <p:sp>
        <p:nvSpPr>
          <p:cNvPr id="4" name="Title 1">
            <a:extLst>
              <a:ext uri="{FF2B5EF4-FFF2-40B4-BE49-F238E27FC236}">
                <a16:creationId xmlns:a16="http://schemas.microsoft.com/office/drawing/2014/main" id="{8C00445B-1D5A-65CA-30AD-C130CADFA3D1}"/>
              </a:ext>
            </a:extLst>
          </p:cNvPr>
          <p:cNvSpPr txBox="1">
            <a:spLocks/>
          </p:cNvSpPr>
          <p:nvPr/>
        </p:nvSpPr>
        <p:spPr>
          <a:xfrm>
            <a:off x="258445" y="15240"/>
            <a:ext cx="8885555"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Citizen Science</a:t>
            </a:r>
            <a:endParaRPr lang="en-IN"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25F5E4F-DBF5-3522-6382-01F0CC1B8A61}"/>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11" name="TextBox 10">
            <a:extLst>
              <a:ext uri="{FF2B5EF4-FFF2-40B4-BE49-F238E27FC236}">
                <a16:creationId xmlns:a16="http://schemas.microsoft.com/office/drawing/2014/main" id="{B0DCD679-92BE-84D8-930B-1C391DB24315}"/>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pic>
        <p:nvPicPr>
          <p:cNvPr id="2050" name="Picture 2" descr="Applied citizen science in freshwater research - Metcalfe - 2022 - WIREs  Water - Wiley Online Library">
            <a:extLst>
              <a:ext uri="{FF2B5EF4-FFF2-40B4-BE49-F238E27FC236}">
                <a16:creationId xmlns:a16="http://schemas.microsoft.com/office/drawing/2014/main" id="{E00DB243-C887-42F8-3B63-FDEE354E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139" y="2571749"/>
            <a:ext cx="2610802" cy="2227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814A46-E6C5-4466-4054-16B1A36D184D}"/>
              </a:ext>
            </a:extLst>
          </p:cNvPr>
          <p:cNvSpPr txBox="1"/>
          <p:nvPr/>
        </p:nvSpPr>
        <p:spPr>
          <a:xfrm>
            <a:off x="6160771" y="4798973"/>
            <a:ext cx="2610802" cy="446276"/>
          </a:xfrm>
          <a:prstGeom prst="rect">
            <a:avLst/>
          </a:prstGeom>
          <a:noFill/>
        </p:spPr>
        <p:txBody>
          <a:bodyPr wrap="square">
            <a:spAutoFit/>
          </a:bodyPr>
          <a:lstStyle/>
          <a:p>
            <a:r>
              <a:rPr lang="en-IN" sz="600" dirty="0">
                <a:latin typeface="Times New Roman" panose="02020603050405020304" pitchFamily="18" charset="0"/>
                <a:cs typeface="Times New Roman" panose="02020603050405020304" pitchFamily="18" charset="0"/>
                <a:hlinkClick r:id="rId3"/>
              </a:rPr>
              <a:t>https://wires.onlinelibrary.wiley.com/cms/asset/fbe76454-8597-41d4-adaf-9de7b00c22f6/wat21578-toc-0001-m.jpg</a:t>
            </a:r>
            <a:endParaRPr lang="en-IN" sz="600" dirty="0">
              <a:latin typeface="Times New Roman" panose="02020603050405020304" pitchFamily="18" charset="0"/>
              <a:cs typeface="Times New Roman" panose="02020603050405020304" pitchFamily="18" charset="0"/>
            </a:endParaRPr>
          </a:p>
          <a:p>
            <a:endParaRPr lang="en-IN"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33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5E08-4B63-7286-7B37-6EDF882B1212}"/>
              </a:ext>
            </a:extLst>
          </p:cNvPr>
          <p:cNvSpPr>
            <a:spLocks noGrp="1"/>
          </p:cNvSpPr>
          <p:nvPr>
            <p:ph type="title"/>
          </p:nvPr>
        </p:nvSpPr>
        <p:spPr>
          <a:xfrm>
            <a:off x="114947" y="329687"/>
            <a:ext cx="5340973" cy="597711"/>
          </a:xfrm>
        </p:spPr>
        <p:txBody>
          <a:bodyPr>
            <a:normAutofit/>
          </a:bodyPr>
          <a:lstStyle/>
          <a:p>
            <a:r>
              <a:rPr lang="en-GB" sz="3200" b="1" dirty="0">
                <a:latin typeface="Times New Roman"/>
                <a:cs typeface="Calibri Light"/>
              </a:rPr>
              <a:t>Case Study- Study area</a:t>
            </a:r>
            <a:endParaRPr lang="en-GB" sz="1800" b="1" dirty="0">
              <a:latin typeface="Times New Roman"/>
              <a:cs typeface="Calibri Light"/>
            </a:endParaRPr>
          </a:p>
        </p:txBody>
      </p:sp>
      <p:sp>
        <p:nvSpPr>
          <p:cNvPr id="3" name="Content Placeholder 2">
            <a:extLst>
              <a:ext uri="{FF2B5EF4-FFF2-40B4-BE49-F238E27FC236}">
                <a16:creationId xmlns:a16="http://schemas.microsoft.com/office/drawing/2014/main" id="{B494EDBC-0A14-015A-C779-F2EBCC727BBA}"/>
              </a:ext>
            </a:extLst>
          </p:cNvPr>
          <p:cNvSpPr>
            <a:spLocks noGrp="1"/>
          </p:cNvSpPr>
          <p:nvPr>
            <p:ph idx="1"/>
          </p:nvPr>
        </p:nvSpPr>
        <p:spPr>
          <a:xfrm>
            <a:off x="46367" y="1002596"/>
            <a:ext cx="3976993" cy="3694824"/>
          </a:xfrm>
        </p:spPr>
        <p:txBody>
          <a:bodyPr vert="horz" lIns="91440" tIns="45720" rIns="91440" bIns="45720" rtlCol="0" anchor="t">
            <a:normAutofit/>
          </a:bodyPr>
          <a:lstStyle/>
          <a:p>
            <a:r>
              <a:rPr lang="en-GB" sz="1800" dirty="0">
                <a:latin typeface="Times New Roman"/>
                <a:cs typeface="Calibri"/>
              </a:rPr>
              <a:t>This case study talks in brief about the use of GFDS(Global Flood Detection System) in controlling the </a:t>
            </a:r>
            <a:r>
              <a:rPr lang="en-GB" sz="1800" b="1" dirty="0">
                <a:latin typeface="Times New Roman"/>
                <a:cs typeface="Calibri"/>
              </a:rPr>
              <a:t>Bolivia floods of 2007. </a:t>
            </a:r>
          </a:p>
          <a:p>
            <a:r>
              <a:rPr lang="en-GB" sz="1800" dirty="0">
                <a:latin typeface="Times New Roman"/>
                <a:cs typeface="Calibri"/>
              </a:rPr>
              <a:t>This Latin American country is wedged between the countries of Brazil, Chile, Peru, Paraguay and Argentina and is very rich in mineral deposits and famous for its vast ecosystems.</a:t>
            </a:r>
          </a:p>
          <a:p>
            <a:r>
              <a:rPr lang="en-GB" sz="1800" dirty="0">
                <a:latin typeface="Times New Roman"/>
                <a:cs typeface="Calibri"/>
              </a:rPr>
              <a:t>The main area of flooding in study here revolves around River Mamore and River Grande</a:t>
            </a:r>
          </a:p>
        </p:txBody>
      </p:sp>
      <p:sp>
        <p:nvSpPr>
          <p:cNvPr id="4" name="Slide Number Placeholder 3">
            <a:extLst>
              <a:ext uri="{FF2B5EF4-FFF2-40B4-BE49-F238E27FC236}">
                <a16:creationId xmlns:a16="http://schemas.microsoft.com/office/drawing/2014/main" id="{53448F90-E004-FA54-1447-C990845B6BD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14</a:t>
            </a:fld>
            <a:endParaRPr lang="en-GB" dirty="0"/>
          </a:p>
        </p:txBody>
      </p:sp>
      <p:sp>
        <p:nvSpPr>
          <p:cNvPr id="6" name="TextBox 5">
            <a:extLst>
              <a:ext uri="{FF2B5EF4-FFF2-40B4-BE49-F238E27FC236}">
                <a16:creationId xmlns:a16="http://schemas.microsoft.com/office/drawing/2014/main" id="{C3C6538E-63AF-B29B-2F44-8AAD5BDC05D3}"/>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7" name="TextBox 6">
            <a:extLst>
              <a:ext uri="{FF2B5EF4-FFF2-40B4-BE49-F238E27FC236}">
                <a16:creationId xmlns:a16="http://schemas.microsoft.com/office/drawing/2014/main" id="{AD017456-A359-F17B-A748-47F2539F526F}"/>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pic>
        <p:nvPicPr>
          <p:cNvPr id="9" name="Picture 8">
            <a:extLst>
              <a:ext uri="{FF2B5EF4-FFF2-40B4-BE49-F238E27FC236}">
                <a16:creationId xmlns:a16="http://schemas.microsoft.com/office/drawing/2014/main" id="{7ED5F327-6CF5-CF23-B797-B1523D81D6BE}"/>
              </a:ext>
            </a:extLst>
          </p:cNvPr>
          <p:cNvPicPr>
            <a:picLocks noChangeAspect="1"/>
          </p:cNvPicPr>
          <p:nvPr/>
        </p:nvPicPr>
        <p:blipFill>
          <a:blip r:embed="rId2"/>
          <a:stretch>
            <a:fillRect/>
          </a:stretch>
        </p:blipFill>
        <p:spPr>
          <a:xfrm>
            <a:off x="3862803" y="929861"/>
            <a:ext cx="5190294" cy="358509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931B071-07DB-ACC1-385B-8600A9A97D85}"/>
                  </a:ext>
                </a:extLst>
              </p:cNvPr>
              <p:cNvSpPr txBox="1"/>
              <p:nvPr/>
            </p:nvSpPr>
            <p:spPr>
              <a:xfrm>
                <a:off x="4002579" y="443833"/>
                <a:ext cx="765465" cy="2846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sz="1200" b="1" i="1" smtClean="0">
                              <a:latin typeface="Cambria Math" panose="02040503050406030204" pitchFamily="18" charset="0"/>
                              <a:cs typeface="Calibri Light"/>
                            </a:rPr>
                          </m:ctrlPr>
                        </m:sSupPr>
                        <m:e>
                          <m:r>
                            <a:rPr lang="en-US" sz="1200" b="1" i="1" smtClean="0">
                              <a:latin typeface="Cambria Math" panose="02040503050406030204" pitchFamily="18" charset="0"/>
                              <a:cs typeface="Calibri Light"/>
                            </a:rPr>
                            <m:t>:</m:t>
                          </m:r>
                        </m:e>
                        <m:sup>
                          <m:r>
                            <a:rPr lang="en-US" sz="1200" b="1" i="1" smtClean="0">
                              <a:latin typeface="Cambria Math" panose="02040503050406030204" pitchFamily="18" charset="0"/>
                              <a:cs typeface="Calibri Light"/>
                            </a:rPr>
                            <m:t>(</m:t>
                          </m:r>
                          <m:r>
                            <a:rPr lang="en-US" sz="1200" b="1" i="1" smtClean="0">
                              <a:latin typeface="Cambria Math" panose="02040503050406030204" pitchFamily="18" charset="0"/>
                              <a:cs typeface="Calibri Light"/>
                            </a:rPr>
                            <m:t>𝟒</m:t>
                          </m:r>
                          <m:r>
                            <a:rPr lang="en-US" sz="1200" b="1" i="1" smtClean="0">
                              <a:latin typeface="Cambria Math" panose="02040503050406030204" pitchFamily="18" charset="0"/>
                              <a:cs typeface="Calibri Light"/>
                            </a:rPr>
                            <m:t>)(</m:t>
                          </m:r>
                          <m:r>
                            <a:rPr lang="en-US" sz="1200" b="1" i="1" smtClean="0">
                              <a:latin typeface="Cambria Math" panose="02040503050406030204" pitchFamily="18" charset="0"/>
                              <a:cs typeface="Calibri Light"/>
                            </a:rPr>
                            <m:t>𝟓</m:t>
                          </m:r>
                          <m:r>
                            <a:rPr lang="en-US" sz="1200" b="1" i="1" smtClean="0">
                              <a:latin typeface="Cambria Math" panose="02040503050406030204" pitchFamily="18" charset="0"/>
                              <a:cs typeface="Calibri Light"/>
                            </a:rPr>
                            <m:t>)</m:t>
                          </m:r>
                        </m:sup>
                      </m:sSup>
                    </m:oMath>
                  </m:oMathPara>
                </a14:m>
                <a:endParaRPr lang="en-IN" dirty="0"/>
              </a:p>
            </p:txBody>
          </p:sp>
        </mc:Choice>
        <mc:Fallback xmlns="">
          <p:sp>
            <p:nvSpPr>
              <p:cNvPr id="8" name="TextBox 7">
                <a:extLst>
                  <a:ext uri="{FF2B5EF4-FFF2-40B4-BE49-F238E27FC236}">
                    <a16:creationId xmlns:a16="http://schemas.microsoft.com/office/drawing/2014/main" id="{2931B071-07DB-ACC1-385B-8600A9A97D85}"/>
                  </a:ext>
                </a:extLst>
              </p:cNvPr>
              <p:cNvSpPr txBox="1">
                <a:spLocks noRot="1" noChangeAspect="1" noMove="1" noResize="1" noEditPoints="1" noAdjustHandles="1" noChangeArrowheads="1" noChangeShapeType="1" noTextEdit="1"/>
              </p:cNvSpPr>
              <p:nvPr/>
            </p:nvSpPr>
            <p:spPr>
              <a:xfrm>
                <a:off x="4002579" y="443833"/>
                <a:ext cx="765465" cy="284693"/>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49931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5E08-4B63-7286-7B37-6EDF882B1212}"/>
              </a:ext>
            </a:extLst>
          </p:cNvPr>
          <p:cNvSpPr>
            <a:spLocks noGrp="1"/>
          </p:cNvSpPr>
          <p:nvPr>
            <p:ph type="title"/>
          </p:nvPr>
        </p:nvSpPr>
        <p:spPr>
          <a:xfrm>
            <a:off x="46367" y="4269"/>
            <a:ext cx="7886700" cy="994172"/>
          </a:xfrm>
        </p:spPr>
        <p:txBody>
          <a:bodyPr>
            <a:normAutofit/>
          </a:bodyPr>
          <a:lstStyle/>
          <a:p>
            <a:r>
              <a:rPr lang="en-GB" sz="3200" b="1" dirty="0">
                <a:latin typeface="Times New Roman"/>
                <a:cs typeface="Calibri Light"/>
              </a:rPr>
              <a:t>Case Study- Method</a:t>
            </a:r>
          </a:p>
        </p:txBody>
      </p:sp>
      <p:sp>
        <p:nvSpPr>
          <p:cNvPr id="3" name="Content Placeholder 2">
            <a:extLst>
              <a:ext uri="{FF2B5EF4-FFF2-40B4-BE49-F238E27FC236}">
                <a16:creationId xmlns:a16="http://schemas.microsoft.com/office/drawing/2014/main" id="{B494EDBC-0A14-015A-C779-F2EBCC727BBA}"/>
              </a:ext>
            </a:extLst>
          </p:cNvPr>
          <p:cNvSpPr>
            <a:spLocks noGrp="1"/>
          </p:cNvSpPr>
          <p:nvPr>
            <p:ph idx="1"/>
          </p:nvPr>
        </p:nvSpPr>
        <p:spPr>
          <a:xfrm>
            <a:off x="46367" y="1002596"/>
            <a:ext cx="5320341" cy="3694824"/>
          </a:xfrm>
        </p:spPr>
        <p:txBody>
          <a:bodyPr vert="horz" lIns="91440" tIns="45720" rIns="91440" bIns="45720" rtlCol="0" anchor="t">
            <a:normAutofit lnSpcReduction="10000"/>
          </a:bodyPr>
          <a:lstStyle/>
          <a:p>
            <a:r>
              <a:rPr lang="en-GB" sz="1800" dirty="0">
                <a:latin typeface="Times New Roman"/>
                <a:cs typeface="Calibri"/>
              </a:rPr>
              <a:t>The flood came in early 2007 around February because of the El Nino effect.</a:t>
            </a:r>
          </a:p>
          <a:p>
            <a:r>
              <a:rPr lang="en-GB" sz="1800" dirty="0">
                <a:latin typeface="Times New Roman"/>
                <a:cs typeface="Calibri"/>
              </a:rPr>
              <a:t>The data captured was done using the AMSR-E satellite which had a microwave sensor, better than usual optical sensors.</a:t>
            </a:r>
          </a:p>
          <a:p>
            <a:r>
              <a:rPr lang="en-GB" sz="1800" dirty="0">
                <a:latin typeface="Times New Roman"/>
                <a:cs typeface="Calibri"/>
              </a:rPr>
              <a:t>Using these, an interactive map was set up for the public to view</a:t>
            </a:r>
          </a:p>
          <a:p>
            <a:r>
              <a:rPr lang="en-GB" sz="1800" dirty="0">
                <a:latin typeface="Times New Roman"/>
                <a:cs typeface="Calibri"/>
              </a:rPr>
              <a:t>Later, a model was made to predict wave propagations using which flood prone areas were identified and subsequent steps were taken</a:t>
            </a:r>
          </a:p>
          <a:p>
            <a:r>
              <a:rPr lang="en-GB" sz="1800" dirty="0">
                <a:latin typeface="Times New Roman"/>
                <a:cs typeface="Calibri"/>
              </a:rPr>
              <a:t>Although, it is to note that there were a few delays in data due to cloud blockage</a:t>
            </a:r>
          </a:p>
          <a:p>
            <a:r>
              <a:rPr lang="en-GB" sz="1800" dirty="0">
                <a:latin typeface="Times New Roman"/>
                <a:cs typeface="Calibri"/>
              </a:rPr>
              <a:t>The red marks flood situation, blue normal situation and the yellow arrow marks the direction of the wave.</a:t>
            </a:r>
          </a:p>
        </p:txBody>
      </p:sp>
      <p:sp>
        <p:nvSpPr>
          <p:cNvPr id="4" name="Slide Number Placeholder 3">
            <a:extLst>
              <a:ext uri="{FF2B5EF4-FFF2-40B4-BE49-F238E27FC236}">
                <a16:creationId xmlns:a16="http://schemas.microsoft.com/office/drawing/2014/main" id="{53448F90-E004-FA54-1447-C990845B6BD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15</a:t>
            </a:fld>
            <a:endParaRPr lang="en-GB" dirty="0"/>
          </a:p>
        </p:txBody>
      </p:sp>
      <p:sp>
        <p:nvSpPr>
          <p:cNvPr id="5" name="TextBox 4">
            <a:extLst>
              <a:ext uri="{FF2B5EF4-FFF2-40B4-BE49-F238E27FC236}">
                <a16:creationId xmlns:a16="http://schemas.microsoft.com/office/drawing/2014/main" id="{4377D6AE-2F82-1C5F-DAFB-B873D9FDE133}"/>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7" name="TextBox 6">
            <a:extLst>
              <a:ext uri="{FF2B5EF4-FFF2-40B4-BE49-F238E27FC236}">
                <a16:creationId xmlns:a16="http://schemas.microsoft.com/office/drawing/2014/main" id="{31F4C127-09AC-5CC6-45AA-2AF41AAE984E}"/>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pic>
        <p:nvPicPr>
          <p:cNvPr id="9" name="Picture 8">
            <a:extLst>
              <a:ext uri="{FF2B5EF4-FFF2-40B4-BE49-F238E27FC236}">
                <a16:creationId xmlns:a16="http://schemas.microsoft.com/office/drawing/2014/main" id="{9D5897C3-20FB-F9FC-8E42-03984C38A537}"/>
              </a:ext>
            </a:extLst>
          </p:cNvPr>
          <p:cNvPicPr>
            <a:picLocks noChangeAspect="1"/>
          </p:cNvPicPr>
          <p:nvPr/>
        </p:nvPicPr>
        <p:blipFill>
          <a:blip r:embed="rId2"/>
          <a:stretch>
            <a:fillRect/>
          </a:stretch>
        </p:blipFill>
        <p:spPr>
          <a:xfrm>
            <a:off x="5366708" y="272650"/>
            <a:ext cx="3446700" cy="2439377"/>
          </a:xfrm>
          <a:prstGeom prst="rect">
            <a:avLst/>
          </a:prstGeom>
        </p:spPr>
      </p:pic>
      <p:pic>
        <p:nvPicPr>
          <p:cNvPr id="11" name="Picture 10">
            <a:extLst>
              <a:ext uri="{FF2B5EF4-FFF2-40B4-BE49-F238E27FC236}">
                <a16:creationId xmlns:a16="http://schemas.microsoft.com/office/drawing/2014/main" id="{933459BC-D4F8-9197-84FD-124C054C8C7E}"/>
              </a:ext>
            </a:extLst>
          </p:cNvPr>
          <p:cNvPicPr>
            <a:picLocks noChangeAspect="1"/>
          </p:cNvPicPr>
          <p:nvPr/>
        </p:nvPicPr>
        <p:blipFill>
          <a:blip r:embed="rId3"/>
          <a:stretch>
            <a:fillRect/>
          </a:stretch>
        </p:blipFill>
        <p:spPr>
          <a:xfrm>
            <a:off x="5373073" y="2801758"/>
            <a:ext cx="3440335" cy="2102427"/>
          </a:xfrm>
          <a:prstGeom prst="rect">
            <a:avLst/>
          </a:prstGeom>
        </p:spPr>
      </p:pic>
    </p:spTree>
    <p:extLst>
      <p:ext uri="{BB962C8B-B14F-4D97-AF65-F5344CB8AC3E}">
        <p14:creationId xmlns:p14="http://schemas.microsoft.com/office/powerpoint/2010/main" val="200607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5E08-4B63-7286-7B37-6EDF882B1212}"/>
              </a:ext>
            </a:extLst>
          </p:cNvPr>
          <p:cNvSpPr>
            <a:spLocks noGrp="1"/>
          </p:cNvSpPr>
          <p:nvPr>
            <p:ph type="title"/>
          </p:nvPr>
        </p:nvSpPr>
        <p:spPr>
          <a:xfrm>
            <a:off x="46367" y="4269"/>
            <a:ext cx="9040483" cy="994172"/>
          </a:xfrm>
        </p:spPr>
        <p:txBody>
          <a:bodyPr>
            <a:normAutofit/>
          </a:bodyPr>
          <a:lstStyle/>
          <a:p>
            <a:r>
              <a:rPr lang="en-GB" sz="3200" b="1" dirty="0">
                <a:latin typeface="Times New Roman"/>
                <a:cs typeface="Calibri Light"/>
              </a:rPr>
              <a:t>Case Study- Conclusion</a:t>
            </a:r>
            <a:endParaRPr lang="en-US" b="1" dirty="0">
              <a:cs typeface="Calibri Light" panose="020F0302020204030204"/>
            </a:endParaRPr>
          </a:p>
        </p:txBody>
      </p:sp>
      <p:sp>
        <p:nvSpPr>
          <p:cNvPr id="3" name="Content Placeholder 2">
            <a:extLst>
              <a:ext uri="{FF2B5EF4-FFF2-40B4-BE49-F238E27FC236}">
                <a16:creationId xmlns:a16="http://schemas.microsoft.com/office/drawing/2014/main" id="{B494EDBC-0A14-015A-C779-F2EBCC727BBA}"/>
              </a:ext>
            </a:extLst>
          </p:cNvPr>
          <p:cNvSpPr>
            <a:spLocks noGrp="1"/>
          </p:cNvSpPr>
          <p:nvPr>
            <p:ph idx="1"/>
          </p:nvPr>
        </p:nvSpPr>
        <p:spPr>
          <a:xfrm>
            <a:off x="3235" y="1067294"/>
            <a:ext cx="9180661" cy="3694824"/>
          </a:xfrm>
        </p:spPr>
        <p:txBody>
          <a:bodyPr vert="horz" lIns="91440" tIns="45720" rIns="91440" bIns="45720" rtlCol="0" anchor="t">
            <a:normAutofit/>
          </a:bodyPr>
          <a:lstStyle/>
          <a:p>
            <a:r>
              <a:rPr lang="en-GB" sz="1800" dirty="0">
                <a:latin typeface="Times New Roman"/>
                <a:cs typeface="Calibri"/>
              </a:rPr>
              <a:t>This shows a clear case where the use of Satellites along with automated processing allows quick information on natural calamities and helps us monitor data of a specified area .</a:t>
            </a:r>
          </a:p>
          <a:p>
            <a:r>
              <a:rPr lang="en-US" sz="1800" dirty="0">
                <a:latin typeface="Times New Roman"/>
                <a:cs typeface="Calibri"/>
              </a:rPr>
              <a:t>The Global Flood Detection System provides a systematic monitoring of ongoing flood events around the world updated every day. This fills the gap in lack of global, hydrological data collection.</a:t>
            </a:r>
          </a:p>
          <a:p>
            <a:r>
              <a:rPr lang="en-US" sz="1800" dirty="0">
                <a:latin typeface="Times New Roman"/>
                <a:cs typeface="Calibri"/>
              </a:rPr>
              <a:t>Especially remote not gauged regions could benefit from the GFDS providing information about current flow status. An overview of the flood situation in many flood emergencies is missing as experienced during the West Africa and Bolivia flood crises. </a:t>
            </a:r>
          </a:p>
          <a:p>
            <a:r>
              <a:rPr lang="en-US" sz="1800" dirty="0">
                <a:latin typeface="Times New Roman"/>
                <a:cs typeface="Calibri"/>
              </a:rPr>
              <a:t>The high revisit capability of the applied AMSR-E satellite system and the independency of cloud cover enable the technology to acquire information to meet the requirements of operational crisis response. </a:t>
            </a:r>
            <a:endParaRPr lang="en-GB" sz="1800" dirty="0">
              <a:latin typeface="Times New Roman"/>
              <a:cs typeface="Calibri"/>
            </a:endParaRPr>
          </a:p>
        </p:txBody>
      </p:sp>
      <p:sp>
        <p:nvSpPr>
          <p:cNvPr id="4" name="Slide Number Placeholder 3">
            <a:extLst>
              <a:ext uri="{FF2B5EF4-FFF2-40B4-BE49-F238E27FC236}">
                <a16:creationId xmlns:a16="http://schemas.microsoft.com/office/drawing/2014/main" id="{53448F90-E004-FA54-1447-C990845B6BD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16</a:t>
            </a:fld>
            <a:endParaRPr lang="en-GB" dirty="0"/>
          </a:p>
        </p:txBody>
      </p:sp>
      <p:sp>
        <p:nvSpPr>
          <p:cNvPr id="5" name="TextBox 4">
            <a:extLst>
              <a:ext uri="{FF2B5EF4-FFF2-40B4-BE49-F238E27FC236}">
                <a16:creationId xmlns:a16="http://schemas.microsoft.com/office/drawing/2014/main" id="{7AD23937-7BC0-8447-9D72-44F941A4B668}"/>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6" name="TextBox 5">
            <a:extLst>
              <a:ext uri="{FF2B5EF4-FFF2-40B4-BE49-F238E27FC236}">
                <a16:creationId xmlns:a16="http://schemas.microsoft.com/office/drawing/2014/main" id="{009A1FE4-B55B-E578-5013-1B20229A1742}"/>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269910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51B56-DCE0-48D4-A20E-72D934308C55}"/>
              </a:ext>
            </a:extLst>
          </p:cNvPr>
          <p:cNvSpPr>
            <a:spLocks noGrp="1"/>
          </p:cNvSpPr>
          <p:nvPr>
            <p:ph idx="1"/>
          </p:nvPr>
        </p:nvSpPr>
        <p:spPr>
          <a:xfrm>
            <a:off x="114300" y="779859"/>
            <a:ext cx="9029700" cy="3583781"/>
          </a:xfrm>
        </p:spPr>
        <p:txBody>
          <a:bodyPr vert="horz" lIns="91440" tIns="45720" rIns="91440" bIns="45720" rtlCol="0" anchor="t">
            <a:no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Flying drones and UAVs are not permitted in Indian wildlife conservation is not allowed due to no-fly zones, but the central ministry has given special permits to certain agencies to allow conservation of ecology using such methods.</a:t>
            </a: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Panna Tiger Reserve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has started operating a “Drone Squad”. The Drone Squad will be responsible for detecting, locating and informing about wildlife fires, rescue and search of wildlife, avoiding the risk of potential human-animal conflict and ensuring compliance with wildlife conservation laws.</a:t>
            </a: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Maharashtra Forest Department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have started using drones for one of the biggest threats to wildlife- poaching. Additionally, the department has been using drones for close-watch on tree felling, encroachment and illegal country liquor production.</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India shelters around 70% of the world’s tiger population and even though the Bengal tiger is India’s national animal they are listed as endangered in the IUCN Red List. Drones can be used to keep a track on India’s dwindling tiger population.</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1D078F3E-1D3E-4BD4-9E52-DA74B899098D}"/>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17</a:t>
            </a:fld>
            <a:endParaRPr lang="en-GB" b="1" dirty="0"/>
          </a:p>
        </p:txBody>
      </p:sp>
      <p:sp>
        <p:nvSpPr>
          <p:cNvPr id="4" name="Title 1">
            <a:extLst>
              <a:ext uri="{FF2B5EF4-FFF2-40B4-BE49-F238E27FC236}">
                <a16:creationId xmlns:a16="http://schemas.microsoft.com/office/drawing/2014/main" id="{8C00445B-1D5A-65CA-30AD-C130CADFA3D1}"/>
              </a:ext>
            </a:extLst>
          </p:cNvPr>
          <p:cNvSpPr txBox="1">
            <a:spLocks/>
          </p:cNvSpPr>
          <p:nvPr/>
        </p:nvSpPr>
        <p:spPr>
          <a:xfrm>
            <a:off x="258445" y="15240"/>
            <a:ext cx="8885555"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Implementation of UAVs and AI in India</a:t>
            </a:r>
            <a:endParaRPr lang="en-IN"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25F5E4F-DBF5-3522-6382-01F0CC1B8A61}"/>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11" name="TextBox 10">
            <a:extLst>
              <a:ext uri="{FF2B5EF4-FFF2-40B4-BE49-F238E27FC236}">
                <a16:creationId xmlns:a16="http://schemas.microsoft.com/office/drawing/2014/main" id="{B0DCD679-92BE-84D8-930B-1C391DB24315}"/>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120304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66B991-8ADE-D83F-96CE-65B83123EB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18</a:t>
            </a:fld>
            <a:endParaRPr lang="en-GB" dirty="0"/>
          </a:p>
        </p:txBody>
      </p:sp>
      <p:pic>
        <p:nvPicPr>
          <p:cNvPr id="1026" name="Picture 2" descr="Thermal image from drones">
            <a:extLst>
              <a:ext uri="{FF2B5EF4-FFF2-40B4-BE49-F238E27FC236}">
                <a16:creationId xmlns:a16="http://schemas.microsoft.com/office/drawing/2014/main" id="{41FE8563-88F4-BA08-69B7-678767601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136800"/>
            <a:ext cx="5105400" cy="28698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E915805-4A28-3B1B-6D29-2F80319400CD}"/>
                  </a:ext>
                </a:extLst>
              </p:cNvPr>
              <p:cNvSpPr txBox="1"/>
              <p:nvPr/>
            </p:nvSpPr>
            <p:spPr>
              <a:xfrm>
                <a:off x="2340371" y="4006699"/>
                <a:ext cx="4683013" cy="348878"/>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Fig: Use of UAVs for thermal imaging to detect forest fires</a:t>
                </a:r>
                <a14:m>
                  <m:oMath xmlns:m="http://schemas.openxmlformats.org/officeDocument/2006/math">
                    <m:sSup>
                      <m:sSupPr>
                        <m:ctrlPr>
                          <a:rPr lang="en-US" sz="1400" i="1" smtClean="0">
                            <a:latin typeface="Cambria Math" panose="02040503050406030204" pitchFamily="18" charset="0"/>
                            <a:cs typeface="Times New Roman" panose="02020603050405020304" pitchFamily="18" charset="0"/>
                          </a:rPr>
                        </m:ctrlPr>
                      </m:sSupPr>
                      <m:e>
                        <m:r>
                          <a:rPr lang="en-US" sz="1400" b="0" i="1" smtClean="0">
                            <a:latin typeface="Cambria Math" panose="02040503050406030204" pitchFamily="18" charset="0"/>
                            <a:cs typeface="Times New Roman" panose="02020603050405020304" pitchFamily="18" charset="0"/>
                          </a:rPr>
                          <m:t>.</m:t>
                        </m:r>
                      </m:e>
                      <m:sup>
                        <m:r>
                          <m:rPr>
                            <m:nor/>
                          </m:rPr>
                          <a:rPr lang="en-US" sz="1400" dirty="0">
                            <a:latin typeface="Times New Roman" panose="02020603050405020304" pitchFamily="18" charset="0"/>
                            <a:cs typeface="Times New Roman" panose="02020603050405020304" pitchFamily="18" charset="0"/>
                          </a:rPr>
                          <m:t>(7)</m:t>
                        </m:r>
                      </m:sup>
                    </m:sSup>
                  </m:oMath>
                </a14:m>
                <a:endParaRPr lang="en-IN" sz="14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E915805-4A28-3B1B-6D29-2F80319400CD}"/>
                  </a:ext>
                </a:extLst>
              </p:cNvPr>
              <p:cNvSpPr txBox="1">
                <a:spLocks noRot="1" noChangeAspect="1" noMove="1" noResize="1" noEditPoints="1" noAdjustHandles="1" noChangeArrowheads="1" noChangeShapeType="1" noTextEdit="1"/>
              </p:cNvSpPr>
              <p:nvPr/>
            </p:nvSpPr>
            <p:spPr>
              <a:xfrm>
                <a:off x="2340371" y="4006699"/>
                <a:ext cx="4683013" cy="348878"/>
              </a:xfrm>
              <a:prstGeom prst="rect">
                <a:avLst/>
              </a:prstGeom>
              <a:blipFill>
                <a:blip r:embed="rId3"/>
                <a:stretch>
                  <a:fillRect l="-391" b="-19298"/>
                </a:stretch>
              </a:blipFill>
            </p:spPr>
            <p:txBody>
              <a:bodyPr/>
              <a:lstStyle/>
              <a:p>
                <a:r>
                  <a:rPr lang="en-IN">
                    <a:noFill/>
                  </a:rPr>
                  <a:t> </a:t>
                </a:r>
              </a:p>
            </p:txBody>
          </p:sp>
        </mc:Fallback>
      </mc:AlternateContent>
    </p:spTree>
    <p:extLst>
      <p:ext uri="{BB962C8B-B14F-4D97-AF65-F5344CB8AC3E}">
        <p14:creationId xmlns:p14="http://schemas.microsoft.com/office/powerpoint/2010/main" val="2375476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51B56-DCE0-48D4-A20E-72D934308C55}"/>
              </a:ext>
            </a:extLst>
          </p:cNvPr>
          <p:cNvSpPr>
            <a:spLocks noGrp="1"/>
          </p:cNvSpPr>
          <p:nvPr>
            <p:ph idx="1"/>
          </p:nvPr>
        </p:nvSpPr>
        <p:spPr>
          <a:xfrm>
            <a:off x="114300" y="779859"/>
            <a:ext cx="9029700" cy="3583781"/>
          </a:xfrm>
        </p:spPr>
        <p:txBody>
          <a:bodyPr vert="horz" lIns="91440" tIns="45720" rIns="91440" bIns="45720" rtlCol="0" anchor="t">
            <a:no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Satellites are cheaper and more cost effective than UAVs and is extensively being used in </a:t>
            </a:r>
            <a:r>
              <a:rPr lang="en-US" sz="1800" dirty="0">
                <a:latin typeface="Times New Roman" panose="02020603050405020304" pitchFamily="18" charset="0"/>
                <a:ea typeface="Calibri" panose="020F0502020204030204" pitchFamily="34" charset="0"/>
                <a:cs typeface="Times New Roman" panose="02020603050405020304" pitchFamily="18" charset="0"/>
              </a:rPr>
              <a:t>India.</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present IMD is using Indian Meteorological Geostationary satellites (INSAT-3D&amp;INSAT-3DR), Polar Satellite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Scatterometer</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Satellite-1 (SCATSat-1), Oceansat-2 &amp; Mega-</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Tropiques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and International Geostationary Meteorological Satellites (METEOSAT-8 of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EUMETSat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Himawari-8 of JMA) data in near real time for weather forecasting through terrestrial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EUMETCast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system.</a:t>
            </a:r>
          </a:p>
        </p:txBody>
      </p:sp>
      <p:sp>
        <p:nvSpPr>
          <p:cNvPr id="5" name="Slide Number Placeholder 3">
            <a:extLst>
              <a:ext uri="{FF2B5EF4-FFF2-40B4-BE49-F238E27FC236}">
                <a16:creationId xmlns:a16="http://schemas.microsoft.com/office/drawing/2014/main" id="{1D078F3E-1D3E-4BD4-9E52-DA74B899098D}"/>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19</a:t>
            </a:fld>
            <a:endParaRPr lang="en-GB" b="1" dirty="0"/>
          </a:p>
        </p:txBody>
      </p:sp>
      <p:sp>
        <p:nvSpPr>
          <p:cNvPr id="4" name="Title 1">
            <a:extLst>
              <a:ext uri="{FF2B5EF4-FFF2-40B4-BE49-F238E27FC236}">
                <a16:creationId xmlns:a16="http://schemas.microsoft.com/office/drawing/2014/main" id="{8C00445B-1D5A-65CA-30AD-C130CADFA3D1}"/>
              </a:ext>
            </a:extLst>
          </p:cNvPr>
          <p:cNvSpPr txBox="1">
            <a:spLocks/>
          </p:cNvSpPr>
          <p:nvPr/>
        </p:nvSpPr>
        <p:spPr>
          <a:xfrm>
            <a:off x="258445" y="15240"/>
            <a:ext cx="8885555"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Satellites used for Ecological monitoring</a:t>
            </a:r>
            <a:endParaRPr lang="en-IN"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25F5E4F-DBF5-3522-6382-01F0CC1B8A61}"/>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11" name="TextBox 10">
            <a:extLst>
              <a:ext uri="{FF2B5EF4-FFF2-40B4-BE49-F238E27FC236}">
                <a16:creationId xmlns:a16="http://schemas.microsoft.com/office/drawing/2014/main" id="{B0DCD679-92BE-84D8-930B-1C391DB24315}"/>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pic>
        <p:nvPicPr>
          <p:cNvPr id="6" name="Picture 5">
            <a:extLst>
              <a:ext uri="{FF2B5EF4-FFF2-40B4-BE49-F238E27FC236}">
                <a16:creationId xmlns:a16="http://schemas.microsoft.com/office/drawing/2014/main" id="{86ED86EE-2A23-8823-1D00-A51916227B3C}"/>
              </a:ext>
            </a:extLst>
          </p:cNvPr>
          <p:cNvPicPr>
            <a:picLocks noChangeAspect="1"/>
          </p:cNvPicPr>
          <p:nvPr/>
        </p:nvPicPr>
        <p:blipFill>
          <a:blip r:embed="rId2"/>
          <a:stretch>
            <a:fillRect/>
          </a:stretch>
        </p:blipFill>
        <p:spPr>
          <a:xfrm>
            <a:off x="4246958" y="2463862"/>
            <a:ext cx="2548889" cy="2221709"/>
          </a:xfrm>
          <a:prstGeom prst="rect">
            <a:avLst/>
          </a:prstGeom>
        </p:spPr>
      </p:pic>
      <p:pic>
        <p:nvPicPr>
          <p:cNvPr id="8" name="Picture 7">
            <a:extLst>
              <a:ext uri="{FF2B5EF4-FFF2-40B4-BE49-F238E27FC236}">
                <a16:creationId xmlns:a16="http://schemas.microsoft.com/office/drawing/2014/main" id="{9D2A8973-6A0B-CD54-AFC4-138CAD047FBB}"/>
              </a:ext>
            </a:extLst>
          </p:cNvPr>
          <p:cNvPicPr>
            <a:picLocks noChangeAspect="1"/>
          </p:cNvPicPr>
          <p:nvPr/>
        </p:nvPicPr>
        <p:blipFill>
          <a:blip r:embed="rId3"/>
          <a:stretch>
            <a:fillRect/>
          </a:stretch>
        </p:blipFill>
        <p:spPr>
          <a:xfrm>
            <a:off x="6585451" y="2415508"/>
            <a:ext cx="2444249" cy="2318418"/>
          </a:xfrm>
          <a:prstGeom prst="rect">
            <a:avLst/>
          </a:prstGeom>
        </p:spPr>
      </p:pic>
      <p:sp>
        <p:nvSpPr>
          <p:cNvPr id="9" name="TextBox 8">
            <a:extLst>
              <a:ext uri="{FF2B5EF4-FFF2-40B4-BE49-F238E27FC236}">
                <a16:creationId xmlns:a16="http://schemas.microsoft.com/office/drawing/2014/main" id="{E365F220-733B-469C-3B79-6775CC81A66A}"/>
              </a:ext>
            </a:extLst>
          </p:cNvPr>
          <p:cNvSpPr txBox="1"/>
          <p:nvPr/>
        </p:nvSpPr>
        <p:spPr>
          <a:xfrm>
            <a:off x="5441598" y="4648461"/>
            <a:ext cx="2473754"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Fig: Monitoring Weather using Satellites</a:t>
            </a:r>
            <a:endParaRPr lang="en-IN" sz="11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340C19D-CCFB-F0E6-8989-C97AF9869699}"/>
              </a:ext>
            </a:extLst>
          </p:cNvPr>
          <p:cNvSpPr txBox="1"/>
          <p:nvPr/>
        </p:nvSpPr>
        <p:spPr>
          <a:xfrm>
            <a:off x="7723673" y="4648461"/>
            <a:ext cx="274434" cy="184666"/>
          </a:xfrm>
          <a:prstGeom prst="rect">
            <a:avLst/>
          </a:prstGeom>
          <a:noFill/>
        </p:spPr>
        <p:txBody>
          <a:bodyPr wrap="none" rtlCol="0">
            <a:spAutoFit/>
          </a:bodyPr>
          <a:lstStyle/>
          <a:p>
            <a:r>
              <a:rPr lang="en-US" sz="600" dirty="0">
                <a:latin typeface="Times New Roman" panose="02020603050405020304" pitchFamily="18" charset="0"/>
                <a:cs typeface="Times New Roman" panose="02020603050405020304" pitchFamily="18" charset="0"/>
              </a:rPr>
              <a:t>(8)</a:t>
            </a:r>
            <a:endParaRPr lang="en-IN" sz="600" dirty="0">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8380640B-E5F1-E5EC-278A-BE143B55D137}"/>
              </a:ext>
            </a:extLst>
          </p:cNvPr>
          <p:cNvSpPr txBox="1">
            <a:spLocks/>
          </p:cNvSpPr>
          <p:nvPr/>
        </p:nvSpPr>
        <p:spPr>
          <a:xfrm>
            <a:off x="57149" y="2732715"/>
            <a:ext cx="4359207" cy="3583781"/>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800" dirty="0">
                <a:latin typeface="Times New Roman" panose="02020603050405020304" pitchFamily="18" charset="0"/>
                <a:ea typeface="Calibri" panose="020F0502020204030204" pitchFamily="34" charset="0"/>
                <a:cs typeface="Times New Roman" panose="02020603050405020304" pitchFamily="18" charset="0"/>
              </a:rPr>
              <a:t> ISRO launched the EOS-06 (earth observation satellite) along with eight other nanosatellite payloads on the (Polar Satellite Launch Vehicle) PSLV-C54 mission  contained multiple nanosatellites, measuring devices, IoT devices etc. which help in monitoring and accessing data necessary for conservation.</a:t>
            </a:r>
          </a:p>
        </p:txBody>
      </p:sp>
      <p:sp>
        <p:nvSpPr>
          <p:cNvPr id="14" name="TextBox 13">
            <a:extLst>
              <a:ext uri="{FF2B5EF4-FFF2-40B4-BE49-F238E27FC236}">
                <a16:creationId xmlns:a16="http://schemas.microsoft.com/office/drawing/2014/main" id="{2268AC0D-EF79-FDC1-688F-27E173B7E261}"/>
              </a:ext>
            </a:extLst>
          </p:cNvPr>
          <p:cNvSpPr txBox="1"/>
          <p:nvPr/>
        </p:nvSpPr>
        <p:spPr>
          <a:xfrm>
            <a:off x="934253" y="3728178"/>
            <a:ext cx="319318" cy="230832"/>
          </a:xfrm>
          <a:prstGeom prst="rect">
            <a:avLst/>
          </a:prstGeom>
          <a:noFill/>
        </p:spPr>
        <p:txBody>
          <a:bodyPr wrap="none" rtlCol="0">
            <a:spAutoFit/>
          </a:bodyPr>
          <a:lstStyle/>
          <a:p>
            <a:r>
              <a:rPr lang="en-US" sz="900" dirty="0">
                <a:latin typeface="Times New Roman" panose="02020603050405020304" pitchFamily="18" charset="0"/>
                <a:cs typeface="Times New Roman" panose="02020603050405020304" pitchFamily="18" charset="0"/>
              </a:rPr>
              <a:t>(9)</a:t>
            </a:r>
            <a:endParaRPr lang="en-IN"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84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A13D-EC32-43B5-A429-C735C9387879}"/>
              </a:ext>
            </a:extLst>
          </p:cNvPr>
          <p:cNvSpPr>
            <a:spLocks noGrp="1"/>
          </p:cNvSpPr>
          <p:nvPr>
            <p:ph type="title"/>
          </p:nvPr>
        </p:nvSpPr>
        <p:spPr>
          <a:xfrm>
            <a:off x="425450" y="0"/>
            <a:ext cx="7886700" cy="994172"/>
          </a:xfrm>
        </p:spPr>
        <p:txBody>
          <a:bodyPr/>
          <a:lstStyle/>
          <a:p>
            <a:r>
              <a:rPr lang="en-IN" sz="3200" dirty="0">
                <a:latin typeface="Times New Roman" panose="02020603050405020304" pitchFamily="18" charset="0"/>
                <a:cs typeface="Times New Roman" panose="02020603050405020304" pitchFamily="18" charset="0"/>
              </a:rPr>
              <a:t>Introduction</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4F62586-681C-45AB-92EE-2A365AE339C7}"/>
              </a:ext>
            </a:extLst>
          </p:cNvPr>
          <p:cNvSpPr>
            <a:spLocks noGrp="1"/>
          </p:cNvSpPr>
          <p:nvPr>
            <p:ph idx="1"/>
          </p:nvPr>
        </p:nvSpPr>
        <p:spPr>
          <a:xfrm>
            <a:off x="111760" y="804268"/>
            <a:ext cx="9032240" cy="3263504"/>
          </a:xfrm>
        </p:spPr>
        <p:txBody>
          <a:bodyPr>
            <a:no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Ecosystems are geographical areas where different flora and fauna co-exist with organisms to maintain life.</a:t>
            </a:r>
          </a:p>
          <a:p>
            <a:r>
              <a:rPr lang="en-IN" sz="1800" dirty="0">
                <a:latin typeface="Times New Roman" panose="02020603050405020304" pitchFamily="18" charset="0"/>
                <a:ea typeface="Calibri" panose="020F0502020204030204" pitchFamily="34" charset="0"/>
                <a:cs typeface="Times New Roman" panose="02020603050405020304" pitchFamily="18" charset="0"/>
              </a:rPr>
              <a:t>They</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serve a great function in all fields of human development. They essentially form the basis of human existence.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Forests cover approximately 30% of global land area and are dominant terrestrial ecosystems harbouring 90% of terrestrial biodiversity.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Forests are vital for proper functioning of our planet as they provide several critical functions for sustaining life, such as protective functions and environmental services.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For instance:</a:t>
            </a:r>
          </a:p>
          <a:p>
            <a:pPr lvl="1"/>
            <a:r>
              <a:rPr lang="en-IN" dirty="0">
                <a:effectLst/>
                <a:latin typeface="Times New Roman" panose="02020603050405020304" pitchFamily="18" charset="0"/>
                <a:ea typeface="Calibri" panose="020F0502020204030204" pitchFamily="34" charset="0"/>
                <a:cs typeface="Times New Roman" panose="02020603050405020304" pitchFamily="18" charset="0"/>
              </a:rPr>
              <a:t>They provide clean, breathable air,</a:t>
            </a:r>
          </a:p>
          <a:p>
            <a:pPr lvl="1"/>
            <a:r>
              <a:rPr lang="en-IN" dirty="0">
                <a:effectLst/>
                <a:latin typeface="Times New Roman" panose="02020603050405020304" pitchFamily="18" charset="0"/>
                <a:ea typeface="Calibri" panose="020F0502020204030204" pitchFamily="34" charset="0"/>
                <a:cs typeface="Times New Roman" panose="02020603050405020304" pitchFamily="18" charset="0"/>
              </a:rPr>
              <a:t>Play a major role in global food security by supporting pollinators, natural predators of agricultural pests,</a:t>
            </a:r>
          </a:p>
          <a:p>
            <a:pPr lvl="1"/>
            <a:r>
              <a:rPr lang="en-IN" dirty="0">
                <a:effectLst/>
                <a:latin typeface="Times New Roman" panose="02020603050405020304" pitchFamily="18" charset="0"/>
                <a:ea typeface="Calibri" panose="020F0502020204030204" pitchFamily="34" charset="0"/>
                <a:cs typeface="Times New Roman" panose="02020603050405020304" pitchFamily="18" charset="0"/>
              </a:rPr>
              <a:t>Are an important source of medicinal plants</a:t>
            </a:r>
          </a:p>
          <a:p>
            <a:pPr lvl="1"/>
            <a:r>
              <a:rPr lang="en-IN" dirty="0">
                <a:latin typeface="Times New Roman" panose="02020603050405020304" pitchFamily="18" charset="0"/>
                <a:ea typeface="Calibri" panose="020F0502020204030204" pitchFamily="34" charset="0"/>
                <a:cs typeface="Times New Roman" panose="02020603050405020304" pitchFamily="18" charset="0"/>
              </a:rPr>
              <a:t>S</a:t>
            </a:r>
            <a:r>
              <a:rPr lang="en-IN" dirty="0">
                <a:effectLst/>
                <a:latin typeface="Times New Roman" panose="02020603050405020304" pitchFamily="18" charset="0"/>
                <a:ea typeface="Calibri" panose="020F0502020204030204" pitchFamily="34" charset="0"/>
                <a:cs typeface="Times New Roman" panose="02020603050405020304" pitchFamily="18" charset="0"/>
              </a:rPr>
              <a:t>upply about 40% of global renewable energy (biofuels), </a:t>
            </a:r>
          </a:p>
        </p:txBody>
      </p:sp>
      <p:sp>
        <p:nvSpPr>
          <p:cNvPr id="4" name="Slide Number Placeholder 3">
            <a:extLst>
              <a:ext uri="{FF2B5EF4-FFF2-40B4-BE49-F238E27FC236}">
                <a16:creationId xmlns:a16="http://schemas.microsoft.com/office/drawing/2014/main" id="{A5507DB9-591A-4D09-9E6C-35EDD822E97A}"/>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2</a:t>
            </a:fld>
            <a:endParaRPr lang="en-GB" b="1" dirty="0"/>
          </a:p>
        </p:txBody>
      </p:sp>
      <p:sp>
        <p:nvSpPr>
          <p:cNvPr id="7" name="TextBox 6">
            <a:extLst>
              <a:ext uri="{FF2B5EF4-FFF2-40B4-BE49-F238E27FC236}">
                <a16:creationId xmlns:a16="http://schemas.microsoft.com/office/drawing/2014/main" id="{4E63A757-017A-F737-9DB9-E78DFB022D4C}"/>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8" name="TextBox 7">
            <a:extLst>
              <a:ext uri="{FF2B5EF4-FFF2-40B4-BE49-F238E27FC236}">
                <a16:creationId xmlns:a16="http://schemas.microsoft.com/office/drawing/2014/main" id="{7D08D513-250C-49C1-2D5E-56845B0D2F49}"/>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1214844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A5D2-7DC4-ECB5-7650-4E474DCAC0F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Acknowledgement</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2556BA-D1A6-7D5E-3A5C-8E16E0F4DA4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We would like to thank IISc for this wonderful opportunity.</a:t>
            </a:r>
          </a:p>
          <a:p>
            <a:r>
              <a:rPr lang="en-US" dirty="0">
                <a:latin typeface="Times New Roman" panose="02020603050405020304" pitchFamily="18" charset="0"/>
                <a:cs typeface="Times New Roman" panose="02020603050405020304" pitchFamily="18" charset="0"/>
              </a:rPr>
              <a:t>This would not have been possible without the support of our school; the wonderful R &amp;D department along with all the teachers and our respected principal Smt. Padma Sagar.</a:t>
            </a:r>
          </a:p>
          <a:p>
            <a:r>
              <a:rPr lang="en-US" dirty="0">
                <a:latin typeface="Times New Roman" panose="02020603050405020304" pitchFamily="18" charset="0"/>
                <a:cs typeface="Times New Roman" panose="02020603050405020304" pitchFamily="18" charset="0"/>
              </a:rPr>
              <a:t>We would like to express our special thanks to our guide throughout the project Smt. Sindhu R.</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F162188-13FC-2A0B-553E-1C7C51EFBA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20</a:t>
            </a:fld>
            <a:endParaRPr lang="en-GB" dirty="0"/>
          </a:p>
        </p:txBody>
      </p:sp>
      <p:sp>
        <p:nvSpPr>
          <p:cNvPr id="5" name="TextBox 4">
            <a:extLst>
              <a:ext uri="{FF2B5EF4-FFF2-40B4-BE49-F238E27FC236}">
                <a16:creationId xmlns:a16="http://schemas.microsoft.com/office/drawing/2014/main" id="{24844340-DC7E-05E1-0AE2-1B68E21F543A}"/>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6" name="TextBox 5">
            <a:extLst>
              <a:ext uri="{FF2B5EF4-FFF2-40B4-BE49-F238E27FC236}">
                <a16:creationId xmlns:a16="http://schemas.microsoft.com/office/drawing/2014/main" id="{8B8CDF0F-C577-7709-3CC4-652CF7544B02}"/>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349649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49A8-E907-4E43-9339-5B707EB23DF7}"/>
              </a:ext>
            </a:extLst>
          </p:cNvPr>
          <p:cNvSpPr>
            <a:spLocks noGrp="1"/>
          </p:cNvSpPr>
          <p:nvPr>
            <p:ph type="title"/>
          </p:nvPr>
        </p:nvSpPr>
        <p:spPr/>
        <p:txBody>
          <a:bodyPr/>
          <a:lstStyle/>
          <a:p>
            <a:r>
              <a:rPr lang="en-IN"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4B121F08-1CE3-4751-937B-432EF03CFFC6}"/>
              </a:ext>
            </a:extLst>
          </p:cNvPr>
          <p:cNvSpPr>
            <a:spLocks noGrp="1"/>
          </p:cNvSpPr>
          <p:nvPr>
            <p:ph idx="1"/>
          </p:nvPr>
        </p:nvSpPr>
        <p:spPr>
          <a:xfrm>
            <a:off x="628649" y="1102519"/>
            <a:ext cx="7886700" cy="3263504"/>
          </a:xfrm>
        </p:spPr>
        <p:txBody>
          <a:bodyPr vert="horz" lIns="91440" tIns="45720" rIns="91440" bIns="45720" rtlCol="0" anchor="t">
            <a:noAutofit/>
          </a:bodyPr>
          <a:lstStyle/>
          <a:p>
            <a:r>
              <a:rPr lang="en-IN" sz="1000" dirty="0">
                <a:latin typeface="Times New Roman" panose="02020603050405020304" pitchFamily="18" charset="0"/>
                <a:cs typeface="Times New Roman" panose="02020603050405020304" pitchFamily="18" charset="0"/>
              </a:rPr>
              <a:t>(1)- </a:t>
            </a:r>
            <a:r>
              <a:rPr lang="en-IN" sz="1000" dirty="0">
                <a:latin typeface="Times New Roman" panose="02020603050405020304" pitchFamily="18" charset="0"/>
                <a:cs typeface="Times New Roman" panose="02020603050405020304" pitchFamily="18" charset="0"/>
                <a:hlinkClick r:id="rId2"/>
              </a:rPr>
              <a:t>https://upload.wikimedia.org/wikipedia/commons/1/1f/20210331_Global_tree_cover_loss_-_World_Resources_Institute.svg</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rPr>
              <a:t>(2)- </a:t>
            </a:r>
            <a:r>
              <a:rPr lang="en-IN" sz="1000" dirty="0">
                <a:latin typeface="Times New Roman" panose="02020603050405020304" pitchFamily="18" charset="0"/>
                <a:cs typeface="Times New Roman" panose="02020603050405020304" pitchFamily="18" charset="0"/>
                <a:hlinkClick r:id="rId3"/>
              </a:rPr>
              <a:t>https://ourworldindata.org/uploads/2022/03/Annual-World-Population-since-10-thousand-BCE-2048x1441.png</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rPr>
              <a:t>(3)- </a:t>
            </a:r>
            <a:r>
              <a:rPr lang="en-IN" sz="1000" dirty="0">
                <a:latin typeface="Times New Roman" panose="02020603050405020304" pitchFamily="18" charset="0"/>
                <a:cs typeface="Times New Roman" panose="02020603050405020304" pitchFamily="18" charset="0"/>
                <a:hlinkClick r:id="rId4"/>
              </a:rPr>
              <a:t>https://www.frontiersin.org/files/Articles/918104/fmars-09-918104-HTML/image_m/fmars-09-918104-g001.jpg</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rPr>
              <a:t>(4)-</a:t>
            </a:r>
            <a:r>
              <a:rPr lang="en-IN" sz="1000" dirty="0">
                <a:latin typeface="Times New Roman" panose="02020603050405020304" pitchFamily="18" charset="0"/>
                <a:ea typeface="+mn-lt"/>
                <a:cs typeface="Times New Roman" panose="02020603050405020304" pitchFamily="18" charset="0"/>
              </a:rPr>
              <a:t> </a:t>
            </a:r>
            <a:r>
              <a:rPr lang="en-IN" sz="1000" dirty="0">
                <a:latin typeface="Times New Roman" panose="02020603050405020304" pitchFamily="18" charset="0"/>
                <a:ea typeface="+mn-lt"/>
                <a:cs typeface="Times New Roman" panose="02020603050405020304" pitchFamily="18" charset="0"/>
                <a:hlinkClick r:id="rId5"/>
              </a:rPr>
              <a:t>https://floodobservatory.colorado.edu/Publications/GlobalFloodDetectionSystem.pdf</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rPr>
              <a:t>(5)- </a:t>
            </a:r>
            <a:r>
              <a:rPr lang="en-IN" sz="1000" dirty="0">
                <a:latin typeface="Times New Roman" panose="02020603050405020304" pitchFamily="18" charset="0"/>
                <a:ea typeface="+mn-lt"/>
                <a:cs typeface="Times New Roman" panose="02020603050405020304" pitchFamily="18" charset="0"/>
                <a:hlinkClick r:id="rId6"/>
              </a:rPr>
              <a:t>https://en.wikipedia.org/wiki/Bolivia</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rPr>
              <a:t>(6)-</a:t>
            </a:r>
            <a:r>
              <a:rPr lang="en-IN" sz="1000" dirty="0">
                <a:latin typeface="Times New Roman" panose="02020603050405020304" pitchFamily="18" charset="0"/>
                <a:ea typeface="+mn-lt"/>
                <a:cs typeface="Times New Roman" panose="02020603050405020304" pitchFamily="18" charset="0"/>
                <a:hlinkClick r:id="rId7"/>
              </a:rPr>
              <a:t>https://earthobservatory.nasa.gov/images/19616/floods-in-Bolivia</a:t>
            </a:r>
            <a:endParaRPr lang="en-IN" sz="1000" dirty="0">
              <a:latin typeface="Times New Roman" panose="02020603050405020304" pitchFamily="18" charset="0"/>
              <a:ea typeface="+mn-lt"/>
              <a:cs typeface="Times New Roman" panose="02020603050405020304" pitchFamily="18" charset="0"/>
            </a:endParaRPr>
          </a:p>
          <a:p>
            <a:r>
              <a:rPr lang="en-IN" sz="1000" dirty="0">
                <a:latin typeface="Times New Roman" panose="02020603050405020304" pitchFamily="18" charset="0"/>
                <a:ea typeface="+mn-lt"/>
                <a:cs typeface="Times New Roman" panose="02020603050405020304" pitchFamily="18" charset="0"/>
              </a:rPr>
              <a:t>(7)- </a:t>
            </a:r>
            <a:r>
              <a:rPr lang="en-IN" sz="1000" dirty="0">
                <a:latin typeface="Times New Roman" panose="02020603050405020304" pitchFamily="18" charset="0"/>
                <a:ea typeface="+mn-lt"/>
                <a:cs typeface="Times New Roman" panose="02020603050405020304" pitchFamily="18" charset="0"/>
                <a:hlinkClick r:id="rId8"/>
              </a:rPr>
              <a:t>https://www.borneonaturefoundation.org/news/thermal-drone-new-technology-to-detect-fires/</a:t>
            </a:r>
            <a:endParaRPr lang="en-IN" sz="1000" dirty="0">
              <a:latin typeface="Times New Roman" panose="02020603050405020304" pitchFamily="18" charset="0"/>
              <a:ea typeface="+mn-lt"/>
              <a:cs typeface="Times New Roman" panose="02020603050405020304" pitchFamily="18" charset="0"/>
            </a:endParaRPr>
          </a:p>
          <a:p>
            <a:r>
              <a:rPr lang="en-IN" sz="1000" dirty="0">
                <a:latin typeface="Times New Roman" panose="02020603050405020304" pitchFamily="18" charset="0"/>
                <a:ea typeface="+mn-lt"/>
                <a:cs typeface="Times New Roman" panose="02020603050405020304" pitchFamily="18" charset="0"/>
              </a:rPr>
              <a:t>(8)- </a:t>
            </a:r>
            <a:r>
              <a:rPr lang="en-IN" sz="1000" dirty="0">
                <a:latin typeface="Times New Roman" panose="02020603050405020304" pitchFamily="18" charset="0"/>
                <a:ea typeface="+mn-lt"/>
                <a:cs typeface="Times New Roman" panose="02020603050405020304" pitchFamily="18" charset="0"/>
                <a:hlinkClick r:id="rId9"/>
              </a:rPr>
              <a:t>https://mausam.imd.gov.in/imd_latest/contents/pdf/forecasting_sop.pdf</a:t>
            </a:r>
            <a:endParaRPr lang="en-IN" sz="1000" dirty="0">
              <a:latin typeface="Times New Roman" panose="02020603050405020304" pitchFamily="18" charset="0"/>
              <a:ea typeface="+mn-lt"/>
              <a:cs typeface="Times New Roman" panose="02020603050405020304" pitchFamily="18" charset="0"/>
            </a:endParaRPr>
          </a:p>
          <a:p>
            <a:r>
              <a:rPr lang="en-IN" sz="1000" dirty="0">
                <a:latin typeface="Times New Roman" panose="02020603050405020304" pitchFamily="18" charset="0"/>
                <a:ea typeface="+mn-lt"/>
                <a:cs typeface="Times New Roman" panose="02020603050405020304" pitchFamily="18" charset="0"/>
              </a:rPr>
              <a:t>(9)- </a:t>
            </a:r>
            <a:r>
              <a:rPr lang="en-IN" sz="1000" dirty="0">
                <a:latin typeface="Times New Roman" panose="02020603050405020304" pitchFamily="18" charset="0"/>
                <a:ea typeface="+mn-lt"/>
                <a:cs typeface="Times New Roman" panose="02020603050405020304" pitchFamily="18" charset="0"/>
                <a:hlinkClick r:id="rId10"/>
              </a:rPr>
              <a:t>https://theprint.in/science/taking-off-today-isro-mission-is-good-news-for-radio-enthusiasts-environment-monitoring/1235717/</a:t>
            </a:r>
            <a:endParaRPr lang="en-IN" sz="1000" dirty="0">
              <a:latin typeface="Times New Roman" panose="02020603050405020304" pitchFamily="18" charset="0"/>
              <a:ea typeface="+mn-lt"/>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hlinkClick r:id="rId11"/>
              </a:rPr>
              <a:t>https://www.frontiersin.org/articles/10.3389/fmars.2022.918104/full</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hlinkClick r:id="rId12"/>
              </a:rPr>
              <a:t>https://www.unep.org/news-and-stories/story/how-artificial-intelligence-helping-tackle-environmental-challenges</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hlinkClick r:id="rId13"/>
              </a:rPr>
              <a:t>https://link.springer.com/article/10.1134/S1067413615010038</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hlinkClick r:id="rId14"/>
              </a:rPr>
              <a:t>https://www.mdpi.com/2071-1050/14/12/7154</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hlinkClick r:id="rId10"/>
              </a:rPr>
              <a:t>https://theprint.in/science/taking-off-today-isro-mission-is-good-news-for-radio-enthusiasts-environment-monitoring/1235717/</a:t>
            </a:r>
            <a:endParaRPr lang="en-IN" sz="1000" dirty="0">
              <a:latin typeface="Times New Roman" panose="02020603050405020304" pitchFamily="18" charset="0"/>
              <a:cs typeface="Times New Roman" panose="02020603050405020304" pitchFamily="18" charset="0"/>
            </a:endParaRPr>
          </a:p>
          <a:p>
            <a:r>
              <a:rPr lang="en-IN" sz="1000" dirty="0">
                <a:latin typeface="Times New Roman" panose="02020603050405020304" pitchFamily="18" charset="0"/>
                <a:cs typeface="Times New Roman" panose="02020603050405020304" pitchFamily="18" charset="0"/>
                <a:hlinkClick r:id="rId9"/>
              </a:rPr>
              <a:t>https://mausam.imd.gov.in/imd_latest/contents/pdf/forecasting_sop.pdf</a:t>
            </a:r>
            <a:endParaRPr lang="en-IN" sz="10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0AD67A2C-CC9B-451C-B52D-0A1BA44A90C1}"/>
              </a:ext>
            </a:extLst>
          </p:cNvPr>
          <p:cNvSpPr>
            <a:spLocks noGrp="1"/>
          </p:cNvSpPr>
          <p:nvPr>
            <p:ph type="sldNum" sz="quarter" idx="12"/>
          </p:nvPr>
        </p:nvSpPr>
        <p:spPr>
          <a:xfrm>
            <a:off x="6906684" y="4733926"/>
            <a:ext cx="2057400" cy="273844"/>
          </a:xfrm>
        </p:spPr>
        <p:txBody>
          <a:bodyPr/>
          <a:lstStyle/>
          <a:p>
            <a:pPr marL="0" lvl="0" indent="0" algn="r" rtl="0">
              <a:spcBef>
                <a:spcPts val="0"/>
              </a:spcBef>
              <a:spcAft>
                <a:spcPts val="0"/>
              </a:spcAft>
              <a:buNone/>
            </a:pPr>
            <a:fld id="{00000000-1234-1234-1234-123412341234}" type="slidenum">
              <a:rPr lang="en-GB" smtClean="0"/>
              <a:t>21</a:t>
            </a:fld>
            <a:endParaRPr lang="en-GB" dirty="0"/>
          </a:p>
        </p:txBody>
      </p:sp>
      <p:sp>
        <p:nvSpPr>
          <p:cNvPr id="4" name="TextBox 3">
            <a:extLst>
              <a:ext uri="{FF2B5EF4-FFF2-40B4-BE49-F238E27FC236}">
                <a16:creationId xmlns:a16="http://schemas.microsoft.com/office/drawing/2014/main" id="{F7B5B1B4-42AB-8174-A6A1-8AC5A7DD925B}"/>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5" name="TextBox 4">
            <a:extLst>
              <a:ext uri="{FF2B5EF4-FFF2-40B4-BE49-F238E27FC236}">
                <a16:creationId xmlns:a16="http://schemas.microsoft.com/office/drawing/2014/main" id="{562AEFAE-C24C-BA15-731B-8F6075501105}"/>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1213708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3670-F62D-47A6-B107-99C0A691BCF2}"/>
              </a:ext>
            </a:extLst>
          </p:cNvPr>
          <p:cNvSpPr>
            <a:spLocks noGrp="1"/>
          </p:cNvSpPr>
          <p:nvPr>
            <p:ph type="ctrTitle"/>
          </p:nvPr>
        </p:nvSpPr>
        <p:spPr>
          <a:xfrm>
            <a:off x="1143000" y="2211824"/>
            <a:ext cx="6858000" cy="719852"/>
          </a:xfrm>
        </p:spPr>
        <p:txBody>
          <a:bodyPr/>
          <a:lstStyle/>
          <a:p>
            <a:r>
              <a:rPr lang="en-IN" dirty="0">
                <a:latin typeface="Times New Roman" panose="02020603050405020304" pitchFamily="18" charset="0"/>
                <a:cs typeface="Times New Roman" panose="02020603050405020304" pitchFamily="18" charset="0"/>
              </a:rPr>
              <a:t>Thank you</a:t>
            </a:r>
          </a:p>
        </p:txBody>
      </p:sp>
      <p:sp>
        <p:nvSpPr>
          <p:cNvPr id="4" name="Slide Number Placeholder 3">
            <a:extLst>
              <a:ext uri="{FF2B5EF4-FFF2-40B4-BE49-F238E27FC236}">
                <a16:creationId xmlns:a16="http://schemas.microsoft.com/office/drawing/2014/main" id="{1B2EBC2A-D3C0-4A46-97BD-BF0B7A3221A9}"/>
              </a:ext>
            </a:extLst>
          </p:cNvPr>
          <p:cNvSpPr>
            <a:spLocks noGrp="1"/>
          </p:cNvSpPr>
          <p:nvPr>
            <p:ph type="sldNum" sz="quarter" idx="12"/>
          </p:nvPr>
        </p:nvSpPr>
        <p:spPr/>
        <p:txBody>
          <a:bodyPr/>
          <a:lstStyle/>
          <a:p>
            <a:r>
              <a:rPr lang="en-GB" dirty="0"/>
              <a:t>22</a:t>
            </a:r>
          </a:p>
        </p:txBody>
      </p:sp>
      <p:sp>
        <p:nvSpPr>
          <p:cNvPr id="6" name="TextBox 5">
            <a:extLst>
              <a:ext uri="{FF2B5EF4-FFF2-40B4-BE49-F238E27FC236}">
                <a16:creationId xmlns:a16="http://schemas.microsoft.com/office/drawing/2014/main" id="{79CF4DF6-69BB-8E66-833B-119B368DBBC8}"/>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7" name="TextBox 6">
            <a:extLst>
              <a:ext uri="{FF2B5EF4-FFF2-40B4-BE49-F238E27FC236}">
                <a16:creationId xmlns:a16="http://schemas.microsoft.com/office/drawing/2014/main" id="{D420209D-A69A-83F2-B8D9-026427AEF0D7}"/>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298972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A4D15-454C-4E4C-B6A0-BC6B3F526D65}"/>
              </a:ext>
            </a:extLst>
          </p:cNvPr>
          <p:cNvSpPr>
            <a:spLocks noGrp="1"/>
          </p:cNvSpPr>
          <p:nvPr>
            <p:ph idx="1"/>
          </p:nvPr>
        </p:nvSpPr>
        <p:spPr>
          <a:xfrm>
            <a:off x="121920" y="701238"/>
            <a:ext cx="8901429" cy="3263504"/>
          </a:xfrm>
        </p:spPr>
        <p:txBody>
          <a:bodyPr vert="horz" lIns="91440" tIns="45720" rIns="91440" bIns="45720" rtlCol="0" anchor="t">
            <a:noAutofit/>
          </a:bodyPr>
          <a:lstStyle/>
          <a:p>
            <a:pPr marL="0" indent="0">
              <a:buNone/>
            </a:pPr>
            <a:endParaRPr lang="en-IN" sz="1800">
              <a:latin typeface="Times New Roman"/>
              <a:ea typeface="Calibri" panose="020F0502020204030204" pitchFamily="34" charset="0"/>
              <a:cs typeface="Times New Roman"/>
            </a:endParaRPr>
          </a:p>
          <a:p>
            <a:r>
              <a:rPr lang="en-IN" sz="1800" dirty="0">
                <a:effectLst/>
                <a:latin typeface="Times New Roman"/>
                <a:ea typeface="Calibri" panose="020F0502020204030204" pitchFamily="34" charset="0"/>
                <a:cs typeface="Times New Roman"/>
              </a:rPr>
              <a:t>Globally, forests are undergoing rapid degradation due to exploitation for timber, agriculture expansion, and urbanization. Impacts of climate change, such as wildfires, are further contributing to global forest degradation.</a:t>
            </a:r>
            <a:endParaRPr lang="en-IN"/>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In the last 25 years, 129 million hectares of forest area were lost globally.</a:t>
            </a:r>
          </a:p>
          <a:p>
            <a:r>
              <a:rPr lang="en-IN" sz="1800" dirty="0">
                <a:latin typeface="Times New Roman"/>
                <a:ea typeface="Calibri" panose="020F0502020204030204" pitchFamily="34" charset="0"/>
                <a:cs typeface="Times New Roman"/>
              </a:rPr>
              <a:t> </a:t>
            </a:r>
            <a:r>
              <a:rPr lang="en-IN" sz="1800" dirty="0">
                <a:effectLst/>
                <a:latin typeface="Times New Roman"/>
                <a:ea typeface="Calibri" panose="020F0502020204030204" pitchFamily="34" charset="0"/>
                <a:cs typeface="Times New Roman"/>
              </a:rPr>
              <a:t>It is predicted that the current global trend of forest decline and carbon loss will continue in the near future.</a:t>
            </a:r>
          </a:p>
          <a:p>
            <a:r>
              <a:rPr lang="en-IN" sz="1800" dirty="0">
                <a:latin typeface="Times New Roman"/>
                <a:ea typeface="Calibri" panose="020F0502020204030204" pitchFamily="34" charset="0"/>
                <a:cs typeface="Times New Roman"/>
              </a:rPr>
              <a:t> </a:t>
            </a:r>
            <a:r>
              <a:rPr lang="en-IN" sz="1800" dirty="0">
                <a:effectLst/>
                <a:latin typeface="Times New Roman"/>
                <a:ea typeface="Calibri" panose="020F0502020204030204" pitchFamily="34" charset="0"/>
                <a:cs typeface="Times New Roman"/>
              </a:rPr>
              <a:t>Despite the benefits the forest provides and the kind of threats it is experiencing, the forest sector is still using traditional techniques </a:t>
            </a:r>
            <a:r>
              <a:rPr lang="en-IN" sz="1800" dirty="0">
                <a:latin typeface="Times New Roman"/>
                <a:ea typeface="Calibri" panose="020F0502020204030204" pitchFamily="34" charset="0"/>
                <a:cs typeface="Times New Roman"/>
              </a:rPr>
              <a:t>like pen and paper to conduct forest inventories </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Such traditional methods pose many drawbacks, like the introduction of personal bias, slowing data collection and analysis, and lack of scalability of the approach. </a:t>
            </a:r>
          </a:p>
        </p:txBody>
      </p:sp>
      <p:sp>
        <p:nvSpPr>
          <p:cNvPr id="5" name="Slide Number Placeholder 3">
            <a:extLst>
              <a:ext uri="{FF2B5EF4-FFF2-40B4-BE49-F238E27FC236}">
                <a16:creationId xmlns:a16="http://schemas.microsoft.com/office/drawing/2014/main" id="{611ECF4C-580E-4B9B-AB0C-C112508E3591}"/>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3</a:t>
            </a:fld>
            <a:endParaRPr lang="en-GB" b="1" dirty="0"/>
          </a:p>
        </p:txBody>
      </p:sp>
      <p:sp>
        <p:nvSpPr>
          <p:cNvPr id="4" name="Title 1">
            <a:extLst>
              <a:ext uri="{FF2B5EF4-FFF2-40B4-BE49-F238E27FC236}">
                <a16:creationId xmlns:a16="http://schemas.microsoft.com/office/drawing/2014/main" id="{2BF34987-5BB6-8619-AA26-2FA49F8F0C3D}"/>
              </a:ext>
            </a:extLst>
          </p:cNvPr>
          <p:cNvSpPr txBox="1">
            <a:spLocks/>
          </p:cNvSpPr>
          <p:nvPr/>
        </p:nvSpPr>
        <p:spPr>
          <a:xfrm>
            <a:off x="426085" y="1381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3200" dirty="0">
                <a:latin typeface="Times New Roman" panose="02020603050405020304" pitchFamily="18" charset="0"/>
                <a:cs typeface="Times New Roman" panose="02020603050405020304" pitchFamily="18" charset="0"/>
              </a:rPr>
              <a:t>Problems faced by Ecosystems</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1E738C9-181D-786D-E382-23A3C407F9D3}"/>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7" name="TextBox 6">
            <a:extLst>
              <a:ext uri="{FF2B5EF4-FFF2-40B4-BE49-F238E27FC236}">
                <a16:creationId xmlns:a16="http://schemas.microsoft.com/office/drawing/2014/main" id="{D062CB9A-7825-282A-8E11-92F84705B4D9}"/>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172769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art, bar chart&#10;&#10;Description automatically generated">
            <a:extLst>
              <a:ext uri="{FF2B5EF4-FFF2-40B4-BE49-F238E27FC236}">
                <a16:creationId xmlns:a16="http://schemas.microsoft.com/office/drawing/2014/main" id="{D6324258-2DBF-FE8E-7ADB-B1CDE9671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09" y="2571750"/>
            <a:ext cx="2849657" cy="18588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D72C2C-BE0D-654B-3794-81FB30F842B2}"/>
                  </a:ext>
                </a:extLst>
              </p:cNvPr>
              <p:cNvSpPr txBox="1"/>
              <p:nvPr/>
            </p:nvSpPr>
            <p:spPr>
              <a:xfrm>
                <a:off x="804734" y="4347823"/>
                <a:ext cx="2274405" cy="437940"/>
              </a:xfrm>
              <a:prstGeom prst="rect">
                <a:avLst/>
              </a:prstGeom>
              <a:noFill/>
            </p:spPr>
            <p:txBody>
              <a:bodyPr wrap="none" rtlCol="0">
                <a:spAutoFit/>
              </a:bodyPr>
              <a:lstStyle/>
              <a:p>
                <a:r>
                  <a:rPr lang="en-US" sz="1100" dirty="0">
                    <a:solidFill>
                      <a:schemeClr val="tx1"/>
                    </a:solidFill>
                    <a:latin typeface="Times New Roman" panose="02020603050405020304" pitchFamily="18" charset="0"/>
                    <a:cs typeface="Times New Roman" panose="02020603050405020304" pitchFamily="18" charset="0"/>
                  </a:rPr>
                  <a:t>Fig: Annual global tree cover loss</a:t>
                </a:r>
                <a14:m>
                  <m:oMath xmlns:m="http://schemas.openxmlformats.org/officeDocument/2006/math">
                    <m:sSup>
                      <m:sSupPr>
                        <m:ctrlPr>
                          <a:rPr lang="en-US" sz="1100" i="1" smtClean="0">
                            <a:solidFill>
                              <a:schemeClr val="tx1"/>
                            </a:solidFill>
                            <a:latin typeface="Cambria Math" panose="02040503050406030204" pitchFamily="18" charset="0"/>
                          </a:rPr>
                        </m:ctrlPr>
                      </m:sSupPr>
                      <m:e>
                        <m:r>
                          <a:rPr lang="en-IN" sz="1100" b="0" i="1" smtClean="0">
                            <a:solidFill>
                              <a:schemeClr val="tx1"/>
                            </a:solidFill>
                            <a:latin typeface="Cambria Math" panose="02040503050406030204" pitchFamily="18" charset="0"/>
                          </a:rPr>
                          <m:t>.</m:t>
                        </m:r>
                      </m:e>
                      <m:sup>
                        <m:r>
                          <a:rPr lang="en-IN" sz="1100" b="0" i="1" smtClean="0">
                            <a:solidFill>
                              <a:schemeClr val="tx1"/>
                            </a:solidFill>
                            <a:latin typeface="Cambria Math" panose="02040503050406030204" pitchFamily="18" charset="0"/>
                          </a:rPr>
                          <m:t>(1)</m:t>
                        </m:r>
                      </m:sup>
                    </m:sSup>
                  </m:oMath>
                </a14:m>
                <a:br>
                  <a:rPr lang="en-US" sz="1100" dirty="0">
                    <a:solidFill>
                      <a:schemeClr val="tx1"/>
                    </a:solidFill>
                    <a:latin typeface="Times New Roman" panose="02020603050405020304" pitchFamily="18" charset="0"/>
                    <a:cs typeface="Times New Roman" panose="02020603050405020304" pitchFamily="18" charset="0"/>
                  </a:rPr>
                </a:br>
                <a:endParaRPr lang="en-IN" sz="11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25D72C2C-BE0D-654B-3794-81FB30F842B2}"/>
                  </a:ext>
                </a:extLst>
              </p:cNvPr>
              <p:cNvSpPr txBox="1">
                <a:spLocks noRot="1" noChangeAspect="1" noMove="1" noResize="1" noEditPoints="1" noAdjustHandles="1" noChangeArrowheads="1" noChangeShapeType="1" noTextEdit="1"/>
              </p:cNvSpPr>
              <p:nvPr/>
            </p:nvSpPr>
            <p:spPr>
              <a:xfrm>
                <a:off x="804734" y="4347823"/>
                <a:ext cx="2274405" cy="43794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898FD17-552F-7255-3A90-0BE9A5323A27}"/>
                  </a:ext>
                </a:extLst>
              </p:cNvPr>
              <p:cNvSpPr txBox="1"/>
              <p:nvPr/>
            </p:nvSpPr>
            <p:spPr>
              <a:xfrm>
                <a:off x="167255" y="2294653"/>
                <a:ext cx="3764115" cy="268663"/>
              </a:xfrm>
              <a:prstGeom prst="rect">
                <a:avLst/>
              </a:prstGeom>
              <a:noFill/>
            </p:spPr>
            <p:txBody>
              <a:bodyPr wrap="square" rtlCol="0">
                <a:spAutoFit/>
              </a:bodyPr>
              <a:lstStyle/>
              <a:p>
                <a:pPr algn="ctr"/>
                <a:r>
                  <a:rPr lang="en-US" sz="1100" dirty="0">
                    <a:solidFill>
                      <a:schemeClr val="tx1"/>
                    </a:solidFill>
                    <a:latin typeface="Times New Roman" panose="02020603050405020304" pitchFamily="18" charset="0"/>
                    <a:cs typeface="Times New Roman" panose="02020603050405020304" pitchFamily="18" charset="0"/>
                  </a:rPr>
                  <a:t>Fig: Global Population in the last 12,000 years</a:t>
                </a:r>
                <a14:m>
                  <m:oMath xmlns:m="http://schemas.openxmlformats.org/officeDocument/2006/math">
                    <m:sSup>
                      <m:sSupPr>
                        <m:ctrlPr>
                          <a:rPr lang="en-US" sz="1100" i="1" smtClean="0">
                            <a:solidFill>
                              <a:schemeClr val="tx1"/>
                            </a:solidFill>
                            <a:latin typeface="Cambria Math" panose="02040503050406030204" pitchFamily="18" charset="0"/>
                          </a:rPr>
                        </m:ctrlPr>
                      </m:sSupPr>
                      <m:e>
                        <m:r>
                          <a:rPr lang="en-IN" sz="1100" b="0" i="1" smtClean="0">
                            <a:solidFill>
                              <a:schemeClr val="tx1"/>
                            </a:solidFill>
                            <a:latin typeface="Cambria Math" panose="02040503050406030204" pitchFamily="18" charset="0"/>
                          </a:rPr>
                          <m:t>.</m:t>
                        </m:r>
                      </m:e>
                      <m:sup>
                        <m:r>
                          <a:rPr lang="en-IN" sz="1100" b="0" i="1" smtClean="0">
                            <a:solidFill>
                              <a:schemeClr val="tx1"/>
                            </a:solidFill>
                            <a:latin typeface="Cambria Math" panose="02040503050406030204" pitchFamily="18" charset="0"/>
                          </a:rPr>
                          <m:t>(2)</m:t>
                        </m:r>
                      </m:sup>
                    </m:sSup>
                  </m:oMath>
                </a14:m>
                <a:endParaRPr lang="en-IN" sz="11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7898FD17-552F-7255-3A90-0BE9A5323A27}"/>
                  </a:ext>
                </a:extLst>
              </p:cNvPr>
              <p:cNvSpPr txBox="1">
                <a:spLocks noRot="1" noChangeAspect="1" noMove="1" noResize="1" noEditPoints="1" noAdjustHandles="1" noChangeArrowheads="1" noChangeShapeType="1" noTextEdit="1"/>
              </p:cNvSpPr>
              <p:nvPr/>
            </p:nvSpPr>
            <p:spPr>
              <a:xfrm>
                <a:off x="167255" y="2294653"/>
                <a:ext cx="3764115" cy="268663"/>
              </a:xfrm>
              <a:prstGeom prst="rect">
                <a:avLst/>
              </a:prstGeom>
              <a:blipFill>
                <a:blip r:embed="rId4"/>
                <a:stretch>
                  <a:fillRect b="-15909"/>
                </a:stretch>
              </a:blipFill>
            </p:spPr>
            <p:txBody>
              <a:bodyPr/>
              <a:lstStyle/>
              <a:p>
                <a:r>
                  <a:rPr lang="en-IN">
                    <a:noFill/>
                  </a:rPr>
                  <a:t> </a:t>
                </a:r>
              </a:p>
            </p:txBody>
          </p:sp>
        </mc:Fallback>
      </mc:AlternateContent>
      <p:sp>
        <p:nvSpPr>
          <p:cNvPr id="7" name="Slide Number Placeholder 3">
            <a:extLst>
              <a:ext uri="{FF2B5EF4-FFF2-40B4-BE49-F238E27FC236}">
                <a16:creationId xmlns:a16="http://schemas.microsoft.com/office/drawing/2014/main" id="{FC71F00E-E7B3-43D3-8F7A-EE54BCAC5366}"/>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4</a:t>
            </a:fld>
            <a:endParaRPr lang="en-GB" b="1" dirty="0"/>
          </a:p>
        </p:txBody>
      </p:sp>
      <p:pic>
        <p:nvPicPr>
          <p:cNvPr id="1026" name="Picture 2">
            <a:extLst>
              <a:ext uri="{FF2B5EF4-FFF2-40B4-BE49-F238E27FC236}">
                <a16:creationId xmlns:a16="http://schemas.microsoft.com/office/drawing/2014/main" id="{9D321DEB-3482-4DE5-AF3C-031A6BFDE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65" y="324677"/>
            <a:ext cx="2883801" cy="20289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150612-00D7-37B2-0F96-EDC3B1101E29}"/>
              </a:ext>
            </a:extLst>
          </p:cNvPr>
          <p:cNvSpPr txBox="1"/>
          <p:nvPr/>
        </p:nvSpPr>
        <p:spPr>
          <a:xfrm>
            <a:off x="120651" y="4443084"/>
            <a:ext cx="8345094" cy="584775"/>
          </a:xfrm>
          <a:prstGeom prst="rect">
            <a:avLst/>
          </a:prstGeom>
          <a:noFill/>
        </p:spPr>
        <p:txBody>
          <a:bodyPr wrap="square">
            <a:spAutoFit/>
          </a:bodyPr>
          <a:lstStyle/>
          <a:p>
            <a:endParaRPr lang="en-IN" sz="800" dirty="0"/>
          </a:p>
          <a:p>
            <a:r>
              <a:rPr lang="en-IN" sz="800" dirty="0"/>
              <a:t>(1)- </a:t>
            </a:r>
            <a:r>
              <a:rPr lang="en-IN" sz="800" dirty="0">
                <a:hlinkClick r:id="rId6"/>
              </a:rPr>
              <a:t>https://upload.wikimedia.org/wikipedia/commons/1/1f/20210331_Global_tree_cover_loss_-_World_Resources_Institute.svg</a:t>
            </a:r>
            <a:endParaRPr lang="en-IN" sz="800" dirty="0"/>
          </a:p>
          <a:p>
            <a:r>
              <a:rPr lang="en-IN" sz="800" dirty="0"/>
              <a:t>(2)- </a:t>
            </a:r>
            <a:r>
              <a:rPr lang="en-IN" sz="800" dirty="0">
                <a:hlinkClick r:id="rId7"/>
              </a:rPr>
              <a:t>https://ourworldindata.org/uploads/2022/03/Annual-World-Population-since-10-thousand-BCE-2048x1441.png</a:t>
            </a:r>
            <a:br>
              <a:rPr lang="en-IN" sz="800" dirty="0"/>
            </a:br>
            <a:endParaRPr lang="en-IN" sz="800" dirty="0"/>
          </a:p>
        </p:txBody>
      </p:sp>
      <p:sp>
        <p:nvSpPr>
          <p:cNvPr id="5" name="TextBox 4">
            <a:extLst>
              <a:ext uri="{FF2B5EF4-FFF2-40B4-BE49-F238E27FC236}">
                <a16:creationId xmlns:a16="http://schemas.microsoft.com/office/drawing/2014/main" id="{435F62FA-A49E-38FC-AFF2-70FDF0638077}"/>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6" name="TextBox 5">
            <a:extLst>
              <a:ext uri="{FF2B5EF4-FFF2-40B4-BE49-F238E27FC236}">
                <a16:creationId xmlns:a16="http://schemas.microsoft.com/office/drawing/2014/main" id="{18F3DBC8-BC54-F160-E6F2-E6AFC96E7B43}"/>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pic>
        <p:nvPicPr>
          <p:cNvPr id="8" name="Picture 7">
            <a:extLst>
              <a:ext uri="{FF2B5EF4-FFF2-40B4-BE49-F238E27FC236}">
                <a16:creationId xmlns:a16="http://schemas.microsoft.com/office/drawing/2014/main" id="{525903D8-8794-20BC-7F1C-D051135BF049}"/>
              </a:ext>
            </a:extLst>
          </p:cNvPr>
          <p:cNvPicPr>
            <a:picLocks noChangeAspect="1"/>
          </p:cNvPicPr>
          <p:nvPr/>
        </p:nvPicPr>
        <p:blipFill>
          <a:blip r:embed="rId8"/>
          <a:stretch>
            <a:fillRect/>
          </a:stretch>
        </p:blipFill>
        <p:spPr>
          <a:xfrm>
            <a:off x="3550296" y="869713"/>
            <a:ext cx="5365104" cy="2849879"/>
          </a:xfrm>
          <a:prstGeom prst="rect">
            <a:avLst/>
          </a:prstGeom>
        </p:spPr>
      </p:pic>
      <p:sp>
        <p:nvSpPr>
          <p:cNvPr id="11" name="TextBox 10">
            <a:extLst>
              <a:ext uri="{FF2B5EF4-FFF2-40B4-BE49-F238E27FC236}">
                <a16:creationId xmlns:a16="http://schemas.microsoft.com/office/drawing/2014/main" id="{6FCEF3D6-0FD5-387B-FC80-93799DC6C4BA}"/>
              </a:ext>
            </a:extLst>
          </p:cNvPr>
          <p:cNvSpPr txBox="1"/>
          <p:nvPr/>
        </p:nvSpPr>
        <p:spPr>
          <a:xfrm>
            <a:off x="5221411" y="3681674"/>
            <a:ext cx="2771913" cy="430887"/>
          </a:xfrm>
          <a:prstGeom prst="rect">
            <a:avLst/>
          </a:prstGeom>
          <a:noFill/>
        </p:spPr>
        <p:txBody>
          <a:bodyPr wrap="none" rtlCol="0">
            <a:spAutoFit/>
          </a:bodyPr>
          <a:lstStyle/>
          <a:p>
            <a:r>
              <a:rPr lang="en-US" sz="1100" dirty="0">
                <a:solidFill>
                  <a:schemeClr val="tx1"/>
                </a:solidFill>
                <a:latin typeface="Times New Roman" panose="02020603050405020304" pitchFamily="18" charset="0"/>
                <a:cs typeface="Times New Roman" panose="02020603050405020304" pitchFamily="18" charset="0"/>
              </a:rPr>
              <a:t>Fig: Status of forests in India from 2003-2019</a:t>
            </a:r>
            <a:br>
              <a:rPr lang="en-US" sz="1100" dirty="0">
                <a:solidFill>
                  <a:schemeClr val="tx1"/>
                </a:solidFill>
                <a:latin typeface="Times New Roman" panose="02020603050405020304" pitchFamily="18" charset="0"/>
                <a:cs typeface="Times New Roman" panose="02020603050405020304" pitchFamily="18" charset="0"/>
              </a:rPr>
            </a:br>
            <a:endParaRPr lang="en-IN"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48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7FFF5-F772-4F6F-AA97-8586334723FD}"/>
              </a:ext>
            </a:extLst>
          </p:cNvPr>
          <p:cNvSpPr>
            <a:spLocks noGrp="1"/>
          </p:cNvSpPr>
          <p:nvPr>
            <p:ph idx="1"/>
          </p:nvPr>
        </p:nvSpPr>
        <p:spPr>
          <a:xfrm>
            <a:off x="120651" y="767239"/>
            <a:ext cx="9023349" cy="3263504"/>
          </a:xfrm>
        </p:spPr>
        <p:txBody>
          <a:bodyPr>
            <a:norm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Ecological monitoring is integral to environmental management and biological conservation.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As the need for monitoring species, habitats, and ecosystems increases, so too do the ways in which scientists and managers involve personnel and technology to collect, process, and analyse both samples and data.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With advances in technology and the capacity to collect big datasets, data processing has become a major bottleneck that requires novel solutions.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Under such circumstances, scientists and managers may need access to large teams of people with the skills to enable data processing, or computer intelligence may need to fill this gap. Both techniques are already being utilized, by harnessing people power through citizen science and computing power through artificial intelligence (AI).</a:t>
            </a:r>
            <a:endParaRPr lang="en-IN"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72659760-1B3B-4B3C-BEFF-C9F2704B261E}"/>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5</a:t>
            </a:fld>
            <a:endParaRPr lang="en-GB" b="1" dirty="0"/>
          </a:p>
        </p:txBody>
      </p:sp>
      <p:sp>
        <p:nvSpPr>
          <p:cNvPr id="7" name="Title 1">
            <a:extLst>
              <a:ext uri="{FF2B5EF4-FFF2-40B4-BE49-F238E27FC236}">
                <a16:creationId xmlns:a16="http://schemas.microsoft.com/office/drawing/2014/main" id="{DC83F9F0-4960-5052-F27A-97C4B3884E17}"/>
              </a:ext>
            </a:extLst>
          </p:cNvPr>
          <p:cNvSpPr txBox="1">
            <a:spLocks/>
          </p:cNvSpPr>
          <p:nvPr/>
        </p:nvSpPr>
        <p:spPr>
          <a:xfrm>
            <a:off x="426085" y="1381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3200" dirty="0">
                <a:latin typeface="Times New Roman" panose="02020603050405020304" pitchFamily="18" charset="0"/>
                <a:cs typeface="Times New Roman" panose="02020603050405020304" pitchFamily="18" charset="0"/>
              </a:rPr>
              <a:t>Ecological Monitoring</a:t>
            </a:r>
            <a:endParaRPr lang="en-IN"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46EA635-CAF9-616A-8E30-3B55A84391B1}"/>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9" name="TextBox 8">
            <a:extLst>
              <a:ext uri="{FF2B5EF4-FFF2-40B4-BE49-F238E27FC236}">
                <a16:creationId xmlns:a16="http://schemas.microsoft.com/office/drawing/2014/main" id="{CEF340C1-BE5B-2718-A80E-C7ACFF0B0609}"/>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88313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A4D15-454C-4E4C-B6A0-BC6B3F526D65}"/>
              </a:ext>
            </a:extLst>
          </p:cNvPr>
          <p:cNvSpPr>
            <a:spLocks noGrp="1"/>
          </p:cNvSpPr>
          <p:nvPr>
            <p:ph idx="1"/>
          </p:nvPr>
        </p:nvSpPr>
        <p:spPr>
          <a:xfrm>
            <a:off x="83819" y="822960"/>
            <a:ext cx="8939529" cy="3809763"/>
          </a:xfrm>
        </p:spPr>
        <p:txBody>
          <a:bodyPr>
            <a:norm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Ecological monitoring is an important scientific practice of taking systematic, repeated measurements of environmental conditions, using the same methods in the same places over time so long-term comparisons can be made.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Monitoring can be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passive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question driven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passive monitoring, data is collected out of curiosity. Standardized monitoring protocols may still be used so the data can be applied to answer questions later.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Question-driven monitoring projects are designed to answer a specific question or questions. Both kinds of monitoring can be conducted by scientists or citizen scientists.</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Conventional methods of ecological monitoring involve hand picked data, surveying, inventory etc. which are often slow and time consuming which require a lot of manual work and cannot be scaled to large regions.</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0E98C85A-47AC-4FAB-89D3-FF724D16F7F2}"/>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6</a:t>
            </a:fld>
            <a:endParaRPr lang="en-GB" b="1" dirty="0"/>
          </a:p>
        </p:txBody>
      </p:sp>
      <p:sp>
        <p:nvSpPr>
          <p:cNvPr id="7" name="Title 1">
            <a:extLst>
              <a:ext uri="{FF2B5EF4-FFF2-40B4-BE49-F238E27FC236}">
                <a16:creationId xmlns:a16="http://schemas.microsoft.com/office/drawing/2014/main" id="{65F26216-AC9C-BFE0-E67C-E7507B61EBDB}"/>
              </a:ext>
            </a:extLst>
          </p:cNvPr>
          <p:cNvSpPr txBox="1">
            <a:spLocks/>
          </p:cNvSpPr>
          <p:nvPr/>
        </p:nvSpPr>
        <p:spPr>
          <a:xfrm>
            <a:off x="426085" y="1381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IN" sz="3200" dirty="0">
                <a:latin typeface="Times New Roman" panose="02020603050405020304" pitchFamily="18" charset="0"/>
                <a:cs typeface="Times New Roman" panose="02020603050405020304" pitchFamily="18" charset="0"/>
              </a:rPr>
              <a:t>Conventional Ecological Monitoring</a:t>
            </a:r>
            <a:endParaRPr lang="en-IN"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5E4D232-B125-2263-F035-6A692B605B3E}"/>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9" name="TextBox 8">
            <a:extLst>
              <a:ext uri="{FF2B5EF4-FFF2-40B4-BE49-F238E27FC236}">
                <a16:creationId xmlns:a16="http://schemas.microsoft.com/office/drawing/2014/main" id="{09B894E4-8F30-BDC4-3DEF-A41FEFBC80A3}"/>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324691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BAD40-45F6-420F-8B50-EC8EA7382B87}"/>
              </a:ext>
            </a:extLst>
          </p:cNvPr>
          <p:cNvSpPr>
            <a:spLocks noGrp="1"/>
          </p:cNvSpPr>
          <p:nvPr>
            <p:ph idx="1"/>
          </p:nvPr>
        </p:nvSpPr>
        <p:spPr>
          <a:xfrm>
            <a:off x="121920" y="939998"/>
            <a:ext cx="8901429" cy="3662482"/>
          </a:xfrm>
        </p:spPr>
        <p:txBody>
          <a:bodyPr>
            <a:no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It becomes fundamental to monitor these resources and to know exactly how they are changing. This task easily becomes hard to do manually. </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most common way to solve this issue is to automate it. There have been several machine learning models developed for these purposes. These are most commonly paired with a UAV (unmanned  aerial vehicle) or a drone which flies over these areas to get raw data, which is then processed using these models.</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 more novel approach was to take raw data from satellites rather than these drones which helps cover more area in less time. The ocean is mapped through USV (unmanned surface vehicles). These methods prove to be more efficient and accurate than conventional methods like citizen science and manual survey due to more processing per unit time as well as the limited bias that may affect the results.</a:t>
            </a:r>
          </a:p>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Some have also taken a new initiative by implementing citizen science along with these newer methods.</a:t>
            </a:r>
            <a:endParaRPr lang="en-IN" sz="1800" dirty="0">
              <a:latin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DAD22330-C946-40D8-9588-14149AC25A38}"/>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7</a:t>
            </a:fld>
            <a:endParaRPr lang="en-GB" b="1" dirty="0"/>
          </a:p>
        </p:txBody>
      </p:sp>
      <p:sp>
        <p:nvSpPr>
          <p:cNvPr id="4" name="Title 1">
            <a:extLst>
              <a:ext uri="{FF2B5EF4-FFF2-40B4-BE49-F238E27FC236}">
                <a16:creationId xmlns:a16="http://schemas.microsoft.com/office/drawing/2014/main" id="{3E16B914-2D34-37F9-4224-8AE222603266}"/>
              </a:ext>
            </a:extLst>
          </p:cNvPr>
          <p:cNvSpPr txBox="1">
            <a:spLocks/>
          </p:cNvSpPr>
          <p:nvPr/>
        </p:nvSpPr>
        <p:spPr>
          <a:xfrm>
            <a:off x="258445" y="15240"/>
            <a:ext cx="8885555"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Conservation of Ecosystems using modern methods</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57ACA45-C796-5F30-E6C9-FB354E0F6CDE}"/>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7" name="TextBox 6">
            <a:extLst>
              <a:ext uri="{FF2B5EF4-FFF2-40B4-BE49-F238E27FC236}">
                <a16:creationId xmlns:a16="http://schemas.microsoft.com/office/drawing/2014/main" id="{B5943C74-F5FC-F23A-1BC6-9261975954D9}"/>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168988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1246BA-5C32-154A-E5A5-249CE3DD50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8</a:t>
            </a:fld>
            <a:endParaRPr lang="en-GB" dirty="0"/>
          </a:p>
        </p:txBody>
      </p:sp>
      <p:pic>
        <p:nvPicPr>
          <p:cNvPr id="1026" name="Picture 2">
            <a:extLst>
              <a:ext uri="{FF2B5EF4-FFF2-40B4-BE49-F238E27FC236}">
                <a16:creationId xmlns:a16="http://schemas.microsoft.com/office/drawing/2014/main" id="{F8CF6D6C-C039-1073-E855-9669644BA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230" y="925353"/>
            <a:ext cx="3985719" cy="26484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6364BF-8E9B-80EC-364A-4A3D89DEA5A4}"/>
                  </a:ext>
                </a:extLst>
              </p:cNvPr>
              <p:cNvSpPr txBox="1"/>
              <p:nvPr/>
            </p:nvSpPr>
            <p:spPr>
              <a:xfrm>
                <a:off x="2616923" y="3573780"/>
                <a:ext cx="3910154" cy="583365"/>
              </a:xfrm>
              <a:prstGeom prst="rect">
                <a:avLst/>
              </a:prstGeom>
              <a:noFill/>
            </p:spPr>
            <p:txBody>
              <a:bodyPr wrap="square" rtlCol="0">
                <a:spAutoFit/>
              </a:bodyPr>
              <a:lstStyle/>
              <a:p>
                <a:r>
                  <a:rPr lang="en-US" sz="1000" b="0" i="0" dirty="0">
                    <a:effectLst/>
                    <a:latin typeface="Times New Roman" panose="02020603050405020304" pitchFamily="18" charset="0"/>
                    <a:cs typeface="Times New Roman" panose="02020603050405020304" pitchFamily="18" charset="0"/>
                  </a:rPr>
                  <a:t>Fig: Implementing AI facilitated, automated methods to collect and process data allowing users to increase the scope, resolution, and breadth of conservation studies</a:t>
                </a:r>
                <a14:m>
                  <m:oMath xmlns:m="http://schemas.openxmlformats.org/officeDocument/2006/math">
                    <m:sSup>
                      <m:sSupPr>
                        <m:ctrlPr>
                          <a:rPr lang="en-US" sz="1000" b="0" i="1" smtClean="0">
                            <a:effectLst/>
                            <a:latin typeface="Cambria Math" panose="02040503050406030204" pitchFamily="18" charset="0"/>
                            <a:cs typeface="Times New Roman" panose="02020603050405020304" pitchFamily="18" charset="0"/>
                          </a:rPr>
                        </m:ctrlPr>
                      </m:sSupPr>
                      <m:e>
                        <m:r>
                          <a:rPr lang="en-US" sz="1000" b="0" i="1" smtClean="0">
                            <a:effectLst/>
                            <a:latin typeface="Cambria Math" panose="02040503050406030204" pitchFamily="18" charset="0"/>
                            <a:cs typeface="Times New Roman" panose="02020603050405020304" pitchFamily="18" charset="0"/>
                          </a:rPr>
                          <m:t>.</m:t>
                        </m:r>
                      </m:e>
                      <m:sup>
                        <m:r>
                          <m:rPr>
                            <m:nor/>
                          </m:rPr>
                          <a:rPr lang="en-US" sz="1000" dirty="0">
                            <a:latin typeface="Times New Roman" panose="02020603050405020304" pitchFamily="18" charset="0"/>
                            <a:cs typeface="Times New Roman" panose="02020603050405020304" pitchFamily="18" charset="0"/>
                          </a:rPr>
                          <m:t>(3)</m:t>
                        </m:r>
                      </m:sup>
                    </m:sSup>
                  </m:oMath>
                </a14:m>
                <a:endParaRPr lang="en-IN" sz="10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86364BF-8E9B-80EC-364A-4A3D89DEA5A4}"/>
                  </a:ext>
                </a:extLst>
              </p:cNvPr>
              <p:cNvSpPr txBox="1">
                <a:spLocks noRot="1" noChangeAspect="1" noMove="1" noResize="1" noEditPoints="1" noAdjustHandles="1" noChangeArrowheads="1" noChangeShapeType="1" noTextEdit="1"/>
              </p:cNvSpPr>
              <p:nvPr/>
            </p:nvSpPr>
            <p:spPr>
              <a:xfrm>
                <a:off x="2616923" y="3573780"/>
                <a:ext cx="3910154" cy="583365"/>
              </a:xfrm>
              <a:prstGeom prst="rect">
                <a:avLst/>
              </a:prstGeom>
              <a:blipFill>
                <a:blip r:embed="rId3"/>
                <a:stretch>
                  <a:fillRect r="-312" b="-5208"/>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2D253F1B-DAA1-F30D-6DA3-E9B23C87E24C}"/>
              </a:ext>
            </a:extLst>
          </p:cNvPr>
          <p:cNvSpPr txBox="1"/>
          <p:nvPr/>
        </p:nvSpPr>
        <p:spPr>
          <a:xfrm>
            <a:off x="3304944" y="4297904"/>
            <a:ext cx="2320290" cy="469359"/>
          </a:xfrm>
          <a:prstGeom prst="rect">
            <a:avLst/>
          </a:prstGeom>
          <a:noFill/>
        </p:spPr>
        <p:txBody>
          <a:bodyPr wrap="square">
            <a:spAutoFit/>
          </a:bodyPr>
          <a:lstStyle/>
          <a:p>
            <a:r>
              <a:rPr lang="en-IN" sz="700" dirty="0">
                <a:hlinkClick r:id="rId4"/>
              </a:rPr>
              <a:t>https://www.frontiersin.org/files/Articles/918104/fmars-09-918104-HTML/image_m/fmars-09-918104-g001.jpg</a:t>
            </a:r>
            <a:endParaRPr lang="en-IN" sz="700" dirty="0"/>
          </a:p>
          <a:p>
            <a:endParaRPr lang="en-IN" sz="1000" dirty="0"/>
          </a:p>
        </p:txBody>
      </p:sp>
      <p:sp>
        <p:nvSpPr>
          <p:cNvPr id="8" name="TextBox 7">
            <a:extLst>
              <a:ext uri="{FF2B5EF4-FFF2-40B4-BE49-F238E27FC236}">
                <a16:creationId xmlns:a16="http://schemas.microsoft.com/office/drawing/2014/main" id="{D030866C-BAF0-DB6E-A102-65E8388C6A9A}"/>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9" name="TextBox 8">
            <a:extLst>
              <a:ext uri="{FF2B5EF4-FFF2-40B4-BE49-F238E27FC236}">
                <a16:creationId xmlns:a16="http://schemas.microsoft.com/office/drawing/2014/main" id="{3DA3EDE5-DEB9-831C-1640-73935B3F39FC}"/>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78009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29DD5F-B4F9-4669-990F-4F9088449B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123" y="786630"/>
            <a:ext cx="4937338" cy="1632833"/>
          </a:xfrm>
          <a:prstGeom prst="rect">
            <a:avLst/>
          </a:prstGeom>
          <a:noFill/>
          <a:ln>
            <a:noFill/>
          </a:ln>
        </p:spPr>
      </p:pic>
      <p:sp>
        <p:nvSpPr>
          <p:cNvPr id="6" name="Content Placeholder 2">
            <a:extLst>
              <a:ext uri="{FF2B5EF4-FFF2-40B4-BE49-F238E27FC236}">
                <a16:creationId xmlns:a16="http://schemas.microsoft.com/office/drawing/2014/main" id="{281E8B5D-D777-4525-AD89-6BBD613AEC62}"/>
              </a:ext>
            </a:extLst>
          </p:cNvPr>
          <p:cNvSpPr>
            <a:spLocks noGrp="1"/>
          </p:cNvSpPr>
          <p:nvPr>
            <p:ph idx="1"/>
          </p:nvPr>
        </p:nvSpPr>
        <p:spPr>
          <a:xfrm>
            <a:off x="408122" y="2637408"/>
            <a:ext cx="4937337" cy="1632833"/>
          </a:xfrm>
        </p:spPr>
        <p:txBody>
          <a:bodyPr>
            <a:norm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mentioned earlier UAV’s and Satellites have also played an important role. UAV’s are less cost effective and costlier than Satellites to implement. The data provided by UAV’s are more detailed than that of satellites but cover lesser distance.</a:t>
            </a:r>
            <a:endParaRPr lang="en-IN"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C020729-3746-4013-9BBA-A06F6FB145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7449" y="786630"/>
            <a:ext cx="3118428" cy="3414041"/>
          </a:xfrm>
          <a:prstGeom prst="rect">
            <a:avLst/>
          </a:prstGeom>
          <a:noFill/>
          <a:ln>
            <a:noFill/>
          </a:ln>
        </p:spPr>
      </p:pic>
      <p:sp>
        <p:nvSpPr>
          <p:cNvPr id="8" name="Slide Number Placeholder 3">
            <a:extLst>
              <a:ext uri="{FF2B5EF4-FFF2-40B4-BE49-F238E27FC236}">
                <a16:creationId xmlns:a16="http://schemas.microsoft.com/office/drawing/2014/main" id="{4126B0CE-5E94-4449-A4F3-7FECF3CB4285}"/>
              </a:ext>
            </a:extLst>
          </p:cNvPr>
          <p:cNvSpPr>
            <a:spLocks noGrp="1"/>
          </p:cNvSpPr>
          <p:nvPr>
            <p:ph type="sldNum" sz="quarter" idx="12"/>
          </p:nvPr>
        </p:nvSpPr>
        <p:spPr>
          <a:xfrm>
            <a:off x="6965949" y="4733926"/>
            <a:ext cx="2057400" cy="273844"/>
          </a:xfrm>
        </p:spPr>
        <p:txBody>
          <a:bodyPr/>
          <a:lstStyle/>
          <a:p>
            <a:pPr marL="0" lvl="0" indent="0" algn="r" rtl="0">
              <a:spcBef>
                <a:spcPts val="0"/>
              </a:spcBef>
              <a:spcAft>
                <a:spcPts val="0"/>
              </a:spcAft>
              <a:buNone/>
            </a:pPr>
            <a:fld id="{00000000-1234-1234-1234-123412341234}" type="slidenum">
              <a:rPr lang="en-GB" sz="1000" b="1" smtClean="0"/>
              <a:t>9</a:t>
            </a:fld>
            <a:endParaRPr lang="en-GB" b="1" dirty="0"/>
          </a:p>
        </p:txBody>
      </p:sp>
      <p:sp>
        <p:nvSpPr>
          <p:cNvPr id="2" name="TextBox 1">
            <a:extLst>
              <a:ext uri="{FF2B5EF4-FFF2-40B4-BE49-F238E27FC236}">
                <a16:creationId xmlns:a16="http://schemas.microsoft.com/office/drawing/2014/main" id="{2EFB53B0-59BA-F3E5-C230-AA79C074E472}"/>
              </a:ext>
            </a:extLst>
          </p:cNvPr>
          <p:cNvSpPr txBox="1"/>
          <p:nvPr/>
        </p:nvSpPr>
        <p:spPr>
          <a:xfrm>
            <a:off x="3297555" y="4843106"/>
            <a:ext cx="2548889" cy="307777"/>
          </a:xfrm>
          <a:prstGeom prst="rect">
            <a:avLst/>
          </a:prstGeom>
          <a:noFill/>
        </p:spPr>
        <p:txBody>
          <a:bodyPr wrap="square">
            <a:spAutoFit/>
          </a:bodyPr>
          <a:lstStyle/>
          <a:p>
            <a:pPr algn="ctr"/>
            <a:r>
              <a:rPr lang="en-US" sz="700" dirty="0">
                <a:solidFill>
                  <a:schemeClr val="bg1">
                    <a:lumMod val="50000"/>
                  </a:schemeClr>
                </a:solidFill>
              </a:rPr>
              <a:t>LAKE 2022: Conservation of wetlands: ecosystem-based adaptation of climate change, December 28-30, 2022</a:t>
            </a:r>
            <a:endParaRPr lang="en-IN" sz="700" dirty="0">
              <a:solidFill>
                <a:schemeClr val="bg1">
                  <a:lumMod val="50000"/>
                </a:schemeClr>
              </a:solidFill>
            </a:endParaRPr>
          </a:p>
        </p:txBody>
      </p:sp>
      <p:sp>
        <p:nvSpPr>
          <p:cNvPr id="3" name="TextBox 2">
            <a:extLst>
              <a:ext uri="{FF2B5EF4-FFF2-40B4-BE49-F238E27FC236}">
                <a16:creationId xmlns:a16="http://schemas.microsoft.com/office/drawing/2014/main" id="{38DBA48F-0901-4FD2-F23D-61255083B124}"/>
              </a:ext>
            </a:extLst>
          </p:cNvPr>
          <p:cNvSpPr txBox="1"/>
          <p:nvPr/>
        </p:nvSpPr>
        <p:spPr>
          <a:xfrm>
            <a:off x="0" y="4889272"/>
            <a:ext cx="2548889" cy="215444"/>
          </a:xfrm>
          <a:prstGeom prst="rect">
            <a:avLst/>
          </a:prstGeom>
          <a:noFill/>
        </p:spPr>
        <p:txBody>
          <a:bodyPr wrap="square">
            <a:spAutoFit/>
          </a:bodyPr>
          <a:lstStyle/>
          <a:p>
            <a:pPr algn="ctr"/>
            <a:r>
              <a:rPr lang="en-US" sz="800" dirty="0">
                <a:solidFill>
                  <a:schemeClr val="bg1">
                    <a:lumMod val="50000"/>
                  </a:schemeClr>
                </a:solidFill>
              </a:rPr>
              <a:t>4/12/2022</a:t>
            </a:r>
            <a:endParaRPr lang="en-IN" sz="800" dirty="0">
              <a:solidFill>
                <a:schemeClr val="bg1">
                  <a:lumMod val="50000"/>
                </a:schemeClr>
              </a:solidFill>
            </a:endParaRPr>
          </a:p>
        </p:txBody>
      </p:sp>
    </p:spTree>
    <p:extLst>
      <p:ext uri="{BB962C8B-B14F-4D97-AF65-F5344CB8AC3E}">
        <p14:creationId xmlns:p14="http://schemas.microsoft.com/office/powerpoint/2010/main" val="1097280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817</TotalTime>
  <Words>2656</Words>
  <Application>Microsoft Office PowerPoint</Application>
  <PresentationFormat>On-screen Show (16:9)</PresentationFormat>
  <Paragraphs>182</Paragraphs>
  <Slides>22</Slides>
  <Notes>2</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Cambria Math</vt:lpstr>
      <vt:lpstr>Times New Roman</vt:lpstr>
      <vt:lpstr>Office Theme</vt:lpstr>
      <vt:lpstr>Custom Design</vt:lpstr>
      <vt:lpstr>Monitoring of ecosystems – Big Data (Remote Sensing Data), Artificial Intelligence (AI), Machine Learning (ML) and Deep Learning techniques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Modern methods</vt:lpstr>
      <vt:lpstr>Satellites for data collection</vt:lpstr>
      <vt:lpstr>Artificial Intelligence </vt:lpstr>
      <vt:lpstr>PowerPoint Presentation</vt:lpstr>
      <vt:lpstr>Case Study- Study area</vt:lpstr>
      <vt:lpstr>Case Study- Method</vt:lpstr>
      <vt:lpstr>Case Study- Conclusion</vt:lpstr>
      <vt:lpstr>PowerPoint Presentation</vt:lpstr>
      <vt:lpstr>PowerPoint Presentation</vt:lpstr>
      <vt:lpstr>PowerPoint Presentation</vt:lpstr>
      <vt:lpstr>Acknowledgement</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of ecosystems</dc:title>
  <dc:creator>Madayi, Sudheesh</dc:creator>
  <cp:lastModifiedBy>SATVIK MADAYI IX</cp:lastModifiedBy>
  <cp:revision>275</cp:revision>
  <dcterms:modified xsi:type="dcterms:W3CDTF">2022-12-15T15:57:45Z</dcterms:modified>
</cp:coreProperties>
</file>